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9" r:id="rId3"/>
    <p:sldId id="290" r:id="rId4"/>
    <p:sldId id="296" r:id="rId5"/>
    <p:sldId id="299" r:id="rId6"/>
    <p:sldId id="300" r:id="rId7"/>
    <p:sldId id="294" r:id="rId8"/>
    <p:sldId id="302" r:id="rId9"/>
    <p:sldId id="295" r:id="rId10"/>
    <p:sldId id="301" r:id="rId11"/>
    <p:sldId id="288" r:id="rId12"/>
    <p:sldId id="29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1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30" y="286586"/>
            <a:ext cx="10515600" cy="69591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30" y="1262358"/>
            <a:ext cx="8209370" cy="45342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98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5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1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6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5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0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0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6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B0E1-F895-4AEF-9810-5AC22B873157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4B900-E0F8-49DA-8ACB-EC05DA1B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1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On </a:t>
            </a:r>
            <a:r>
              <a:rPr lang="sl-SI" dirty="0" err="1" smtClean="0"/>
              <a:t>percantages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4000" dirty="0" smtClean="0"/>
              <a:t>…</a:t>
            </a:r>
            <a:r>
              <a:rPr lang="sl-SI" sz="4000" dirty="0" err="1" smtClean="0"/>
              <a:t>and</a:t>
            </a:r>
            <a:r>
              <a:rPr lang="sl-SI" sz="4000" dirty="0" smtClean="0"/>
              <a:t> a bit more </a:t>
            </a:r>
            <a:r>
              <a:rPr lang="sl-SI" sz="4000" dirty="0" smtClean="0">
                <a:sym typeface="Wingdings" panose="05000000000000000000" pitchFamily="2" charset="2"/>
              </a:rPr>
              <a:t>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AL, nov.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3246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593" t="15081" r="4652" b="50416"/>
          <a:stretch/>
        </p:blipFill>
        <p:spPr>
          <a:xfrm>
            <a:off x="0" y="5684837"/>
            <a:ext cx="1764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3246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587028" y="2497439"/>
            <a:ext cx="11785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dirty="0" smtClean="0">
                <a:solidFill>
                  <a:srgbClr val="FF0000"/>
                </a:solidFill>
              </a:rPr>
              <a:t>„</a:t>
            </a:r>
            <a:r>
              <a:rPr lang="sl-SI" sz="1000" dirty="0" err="1" smtClean="0">
                <a:solidFill>
                  <a:srgbClr val="FF0000"/>
                </a:solidFill>
              </a:rPr>
              <a:t>Mushroom</a:t>
            </a:r>
            <a:r>
              <a:rPr lang="sl-SI" sz="1000" dirty="0" smtClean="0">
                <a:solidFill>
                  <a:srgbClr val="FF0000"/>
                </a:solidFill>
              </a:rPr>
              <a:t>“ </a:t>
            </a:r>
            <a:r>
              <a:rPr lang="sl-SI" sz="1000" dirty="0" err="1" smtClean="0">
                <a:solidFill>
                  <a:srgbClr val="FF0000"/>
                </a:solidFill>
              </a:rPr>
              <a:t>Chart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0426" y="5557879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dirty="0" smtClean="0">
                <a:solidFill>
                  <a:srgbClr val="FF0000"/>
                </a:solidFill>
              </a:rPr>
              <a:t>„</a:t>
            </a:r>
            <a:r>
              <a:rPr lang="sl-SI" sz="1000" dirty="0" err="1" smtClean="0">
                <a:solidFill>
                  <a:srgbClr val="FF0000"/>
                </a:solidFill>
              </a:rPr>
              <a:t>Hammer</a:t>
            </a:r>
            <a:r>
              <a:rPr lang="sl-SI" sz="1000" dirty="0" smtClean="0">
                <a:solidFill>
                  <a:srgbClr val="FF0000"/>
                </a:solidFill>
              </a:rPr>
              <a:t>“ </a:t>
            </a:r>
            <a:r>
              <a:rPr lang="sl-SI" sz="1000" dirty="0" err="1" smtClean="0">
                <a:solidFill>
                  <a:srgbClr val="FF0000"/>
                </a:solidFill>
              </a:rPr>
              <a:t>Chart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0800" y="3897663"/>
            <a:ext cx="8579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dirty="0" smtClean="0">
                <a:solidFill>
                  <a:srgbClr val="FF0000"/>
                </a:solidFill>
              </a:rPr>
              <a:t>„</a:t>
            </a:r>
            <a:r>
              <a:rPr lang="sl-SI" sz="1000" dirty="0" err="1" smtClean="0">
                <a:solidFill>
                  <a:srgbClr val="FF0000"/>
                </a:solidFill>
              </a:rPr>
              <a:t>Tulip</a:t>
            </a:r>
            <a:r>
              <a:rPr lang="sl-SI" sz="1000" dirty="0" smtClean="0">
                <a:solidFill>
                  <a:srgbClr val="FF0000"/>
                </a:solidFill>
              </a:rPr>
              <a:t>“ </a:t>
            </a:r>
            <a:r>
              <a:rPr lang="sl-SI" sz="1000" dirty="0" err="1" smtClean="0">
                <a:solidFill>
                  <a:srgbClr val="FF0000"/>
                </a:solidFill>
              </a:rPr>
              <a:t>Chart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224920" y="971044"/>
            <a:ext cx="1633208" cy="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593" t="15081" r="4652" b="50416"/>
          <a:stretch/>
        </p:blipFill>
        <p:spPr>
          <a:xfrm>
            <a:off x="0" y="5684837"/>
            <a:ext cx="1764000" cy="5040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4513634" y="971044"/>
            <a:ext cx="184826" cy="0"/>
          </a:xfrm>
          <a:prstGeom prst="line">
            <a:avLst/>
          </a:prstGeom>
          <a:ln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76144" y="971044"/>
            <a:ext cx="71337" cy="0"/>
          </a:xfrm>
          <a:prstGeom prst="line">
            <a:avLst/>
          </a:prstGeom>
          <a:ln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73638" y="724823"/>
            <a:ext cx="2616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b="1" dirty="0" smtClean="0">
                <a:solidFill>
                  <a:srgbClr val="FF0000"/>
                </a:solidFill>
              </a:rPr>
              <a:t>A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4390" y="724823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b="1" dirty="0" smtClean="0">
                <a:solidFill>
                  <a:srgbClr val="FF0000"/>
                </a:solidFill>
              </a:rPr>
              <a:t>B</a:t>
            </a:r>
            <a:r>
              <a:rPr lang="sl-SI" sz="1000" dirty="0" smtClean="0">
                <a:solidFill>
                  <a:srgbClr val="FF0000"/>
                </a:solidFill>
              </a:rPr>
              <a:t> = A/2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903317" y="2606778"/>
            <a:ext cx="184826" cy="0"/>
          </a:xfrm>
          <a:prstGeom prst="line">
            <a:avLst/>
          </a:prstGeom>
          <a:ln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66528" y="2360557"/>
            <a:ext cx="2584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dirty="0" smtClean="0">
                <a:solidFill>
                  <a:srgbClr val="FF0000"/>
                </a:solidFill>
              </a:rPr>
              <a:t>A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8151092" y="2717331"/>
            <a:ext cx="71337" cy="0"/>
          </a:xfrm>
          <a:prstGeom prst="line">
            <a:avLst/>
          </a:prstGeom>
          <a:ln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00051" y="421371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dirty="0" smtClean="0">
                <a:solidFill>
                  <a:srgbClr val="FF0000"/>
                </a:solidFill>
              </a:rPr>
              <a:t>B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70957" y="2593878"/>
            <a:ext cx="2584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dirty="0" smtClean="0">
                <a:solidFill>
                  <a:srgbClr val="FF0000"/>
                </a:solidFill>
              </a:rPr>
              <a:t>B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42772" y="2494170"/>
            <a:ext cx="5597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b="1" dirty="0" smtClean="0">
                <a:solidFill>
                  <a:srgbClr val="FF0000"/>
                </a:solidFill>
              </a:rPr>
              <a:t>C </a:t>
            </a:r>
            <a:r>
              <a:rPr lang="sl-SI" sz="1000" dirty="0" smtClean="0">
                <a:solidFill>
                  <a:srgbClr val="FF0000"/>
                </a:solidFill>
              </a:rPr>
              <a:t>= B/2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7191982" y="4460031"/>
            <a:ext cx="71337" cy="0"/>
          </a:xfrm>
          <a:prstGeom prst="line">
            <a:avLst/>
          </a:prstGeom>
          <a:ln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11131711" y="2621505"/>
            <a:ext cx="36000" cy="0"/>
          </a:xfrm>
          <a:prstGeom prst="line">
            <a:avLst/>
          </a:prstGeom>
          <a:ln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612761" y="720072"/>
            <a:ext cx="1585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sz="1000" dirty="0" smtClean="0">
                <a:solidFill>
                  <a:srgbClr val="FF0000"/>
                </a:solidFill>
              </a:rPr>
              <a:t>% </a:t>
            </a:r>
            <a:r>
              <a:rPr lang="sl-SI" sz="1000" dirty="0" err="1" smtClean="0">
                <a:solidFill>
                  <a:srgbClr val="FF0000"/>
                </a:solidFill>
              </a:rPr>
              <a:t>Structure</a:t>
            </a:r>
            <a:r>
              <a:rPr lang="sl-SI" sz="1000" dirty="0" smtClean="0">
                <a:solidFill>
                  <a:srgbClr val="FF0000"/>
                </a:solidFill>
              </a:rPr>
              <a:t> </a:t>
            </a:r>
            <a:r>
              <a:rPr lang="sl-SI" sz="1000" dirty="0" err="1" smtClean="0">
                <a:solidFill>
                  <a:srgbClr val="FF0000"/>
                </a:solidFill>
              </a:rPr>
              <a:t>always</a:t>
            </a:r>
            <a:r>
              <a:rPr lang="sl-SI" sz="1000" dirty="0" smtClean="0">
                <a:solidFill>
                  <a:srgbClr val="FF0000"/>
                </a:solidFill>
              </a:rPr>
              <a:t> </a:t>
            </a:r>
            <a:r>
              <a:rPr lang="sl-SI" sz="1000" dirty="0" err="1" smtClean="0">
                <a:solidFill>
                  <a:srgbClr val="FF0000"/>
                </a:solidFill>
              </a:rPr>
              <a:t>scaled</a:t>
            </a:r>
            <a:r>
              <a:rPr lang="sl-SI" sz="1000" dirty="0" smtClean="0">
                <a:solidFill>
                  <a:srgbClr val="FF0000"/>
                </a:solidFill>
              </a:rPr>
              <a:t>?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7319580" y="4599497"/>
            <a:ext cx="71337" cy="0"/>
          </a:xfrm>
          <a:prstGeom prst="line">
            <a:avLst/>
          </a:prstGeom>
          <a:ln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0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73706" y="1084333"/>
            <a:ext cx="887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Ratio 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75692" y="1084333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>
                <a:solidFill>
                  <a:srgbClr val="FF0000"/>
                </a:solidFill>
              </a:rPr>
              <a:t>Structure</a:t>
            </a:r>
            <a:r>
              <a:rPr lang="sl-SI" dirty="0" smtClean="0">
                <a:solidFill>
                  <a:srgbClr val="FF0000"/>
                </a:solidFill>
              </a:rPr>
              <a:t> 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53402" y="108433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Variance 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53401" y="3324479"/>
            <a:ext cx="18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err="1" smtClean="0">
                <a:solidFill>
                  <a:srgbClr val="FF0000"/>
                </a:solidFill>
              </a:rPr>
              <a:t>Percentage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points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71203" y="4561212"/>
            <a:ext cx="186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„</a:t>
            </a:r>
            <a:r>
              <a:rPr lang="sl-SI" dirty="0" err="1" smtClean="0">
                <a:solidFill>
                  <a:srgbClr val="FF0000"/>
                </a:solidFill>
              </a:rPr>
              <a:t>points</a:t>
            </a:r>
            <a:r>
              <a:rPr lang="sl-SI" dirty="0" smtClean="0">
                <a:solidFill>
                  <a:srgbClr val="FF0000"/>
                </a:solidFill>
              </a:rPr>
              <a:t>“ = </a:t>
            </a:r>
            <a:r>
              <a:rPr lang="sl-SI" dirty="0" err="1" smtClean="0">
                <a:solidFill>
                  <a:srgbClr val="FF0000"/>
                </a:solidFill>
              </a:rPr>
              <a:t>dots</a:t>
            </a:r>
            <a:r>
              <a:rPr lang="sl-SI" dirty="0" smtClean="0">
                <a:solidFill>
                  <a:srgbClr val="FF0000"/>
                </a:solidFill>
              </a:rPr>
              <a:t> ;)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9135908" y="4701473"/>
            <a:ext cx="1060057" cy="444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81" y="1453665"/>
            <a:ext cx="11551314" cy="45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Font </a:t>
            </a:r>
            <a:r>
              <a:rPr lang="sl-SI" dirty="0" err="1" smtClean="0"/>
              <a:t>style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/>
              <a:t> </a:t>
            </a:r>
            <a:r>
              <a:rPr lang="sl-SI" dirty="0" smtClean="0"/>
              <a:t>%: </a:t>
            </a:r>
            <a:r>
              <a:rPr lang="sl-SI" b="1" dirty="0" err="1" smtClean="0"/>
              <a:t>bold</a:t>
            </a:r>
            <a:r>
              <a:rPr lang="sl-SI" dirty="0" smtClean="0"/>
              <a:t>, </a:t>
            </a:r>
            <a:r>
              <a:rPr lang="sl-SI" i="1" dirty="0" err="1" smtClean="0"/>
              <a:t>italics</a:t>
            </a:r>
            <a:r>
              <a:rPr lang="sl-SI" dirty="0" smtClean="0"/>
              <a:t>, </a:t>
            </a:r>
            <a:r>
              <a:rPr lang="sl-SI" dirty="0" err="1" smtClean="0"/>
              <a:t>regular</a:t>
            </a:r>
            <a:r>
              <a:rPr lang="sl-SI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dirty="0" err="1" smtClean="0"/>
              <a:t>Definitively</a:t>
            </a:r>
            <a:r>
              <a:rPr lang="sl-SI" sz="2000" dirty="0" smtClean="0"/>
              <a:t> </a:t>
            </a:r>
            <a:r>
              <a:rPr lang="sl-SI" sz="2000" b="1" dirty="0" smtClean="0">
                <a:solidFill>
                  <a:srgbClr val="FF0000"/>
                </a:solidFill>
              </a:rPr>
              <a:t>NOT</a:t>
            </a:r>
            <a:r>
              <a:rPr lang="sl-SI" sz="2000" dirty="0" smtClean="0"/>
              <a:t> </a:t>
            </a:r>
            <a:r>
              <a:rPr lang="sl-SI" sz="2000" b="1" dirty="0" err="1" smtClean="0"/>
              <a:t>bold</a:t>
            </a:r>
            <a:endParaRPr lang="sl-SI" sz="20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sl-SI" sz="1800" dirty="0" err="1" smtClean="0"/>
              <a:t>Bold</a:t>
            </a:r>
            <a:r>
              <a:rPr lang="sl-SI" sz="1800" dirty="0" smtClean="0"/>
              <a:t> </a:t>
            </a:r>
            <a:r>
              <a:rPr lang="sl-SI" sz="1800" dirty="0" err="1" smtClean="0"/>
              <a:t>should</a:t>
            </a:r>
            <a:r>
              <a:rPr lang="sl-SI" sz="1800" dirty="0" smtClean="0"/>
              <a:t> be </a:t>
            </a:r>
            <a:r>
              <a:rPr lang="sl-SI" sz="1800" dirty="0" err="1" smtClean="0"/>
              <a:t>strictly</a:t>
            </a:r>
            <a:r>
              <a:rPr lang="sl-SI" sz="1800" dirty="0" smtClean="0"/>
              <a:t> </a:t>
            </a:r>
            <a:r>
              <a:rPr lang="sl-SI" sz="1800" dirty="0" err="1" smtClean="0"/>
              <a:t>reserved</a:t>
            </a:r>
            <a:r>
              <a:rPr lang="sl-SI" sz="1800" dirty="0" smtClean="0"/>
              <a:t> </a:t>
            </a:r>
            <a:r>
              <a:rPr lang="sl-SI" sz="1800" dirty="0" err="1" smtClean="0"/>
              <a:t>for</a:t>
            </a:r>
            <a:r>
              <a:rPr lang="sl-SI" sz="1800" dirty="0" smtClean="0"/>
              <a:t> </a:t>
            </a:r>
            <a:r>
              <a:rPr lang="sl-SI" sz="1800" dirty="0" err="1" smtClean="0"/>
              <a:t>text</a:t>
            </a:r>
            <a:r>
              <a:rPr lang="sl-SI" sz="1800" dirty="0" smtClean="0"/>
              <a:t> </a:t>
            </a:r>
            <a:r>
              <a:rPr lang="sl-SI" sz="1800" b="1" dirty="0" err="1" smtClean="0"/>
              <a:t>emphasis</a:t>
            </a:r>
            <a:r>
              <a:rPr lang="sl-SI" sz="1800" dirty="0" smtClean="0"/>
              <a:t> (</a:t>
            </a:r>
            <a:r>
              <a:rPr lang="sl-SI" sz="1800" dirty="0" err="1" smtClean="0"/>
              <a:t>highlighting</a:t>
            </a:r>
            <a:r>
              <a:rPr lang="sl-SI" sz="1800" dirty="0" smtClean="0"/>
              <a:t> in </a:t>
            </a:r>
            <a:r>
              <a:rPr lang="sl-SI" sz="1800" dirty="0" err="1" smtClean="0"/>
              <a:t>text</a:t>
            </a:r>
            <a:r>
              <a:rPr lang="sl-SI" sz="1800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1800" dirty="0" err="1" smtClean="0"/>
              <a:t>there</a:t>
            </a:r>
            <a:r>
              <a:rPr lang="sl-SI" sz="1800" dirty="0" smtClean="0"/>
              <a:t> is no </a:t>
            </a:r>
            <a:r>
              <a:rPr lang="sl-SI" sz="1800" dirty="0" err="1" smtClean="0"/>
              <a:t>reason</a:t>
            </a:r>
            <a:r>
              <a:rPr lang="sl-SI" sz="1800" dirty="0" smtClean="0"/>
              <a:t> </a:t>
            </a:r>
            <a:r>
              <a:rPr lang="sl-SI" sz="1800" dirty="0" err="1" smtClean="0"/>
              <a:t>why</a:t>
            </a:r>
            <a:r>
              <a:rPr lang="sl-SI" sz="1800" dirty="0" smtClean="0"/>
              <a:t> % </a:t>
            </a:r>
            <a:r>
              <a:rPr lang="sl-SI" sz="1800" dirty="0" err="1" smtClean="0"/>
              <a:t>should</a:t>
            </a:r>
            <a:r>
              <a:rPr lang="sl-SI" sz="1800" dirty="0" smtClean="0"/>
              <a:t> be </a:t>
            </a:r>
            <a:r>
              <a:rPr lang="sl-SI" sz="1800" b="1" dirty="0" err="1" smtClean="0"/>
              <a:t>emphasized</a:t>
            </a:r>
            <a:r>
              <a:rPr lang="sl-SI" sz="1800" dirty="0" smtClean="0"/>
              <a:t> </a:t>
            </a:r>
            <a:r>
              <a:rPr lang="sl-SI" sz="1800" dirty="0" err="1" smtClean="0"/>
              <a:t>vs</a:t>
            </a:r>
            <a:r>
              <a:rPr lang="sl-SI" sz="1800" dirty="0" smtClean="0"/>
              <a:t>. absolute </a:t>
            </a:r>
            <a:r>
              <a:rPr lang="sl-SI" sz="1800" dirty="0" err="1" smtClean="0"/>
              <a:t>values</a:t>
            </a:r>
            <a:r>
              <a:rPr lang="sl-SI" sz="1800" dirty="0" smtClean="0"/>
              <a:t> (</a:t>
            </a:r>
            <a:r>
              <a:rPr lang="sl-SI" sz="1800" dirty="0" err="1" smtClean="0"/>
              <a:t>they</a:t>
            </a:r>
            <a:r>
              <a:rPr lang="sl-SI" sz="1800" dirty="0" smtClean="0"/>
              <a:t> are not more </a:t>
            </a:r>
            <a:r>
              <a:rPr lang="sl-SI" sz="1800" dirty="0" err="1" smtClean="0"/>
              <a:t>important</a:t>
            </a:r>
            <a:r>
              <a:rPr lang="sl-SI" sz="1800" dirty="0" smtClean="0"/>
              <a:t>) – </a:t>
            </a:r>
            <a:r>
              <a:rPr lang="sl-SI" sz="1800" dirty="0" err="1" smtClean="0"/>
              <a:t>they</a:t>
            </a:r>
            <a:r>
              <a:rPr lang="sl-SI" sz="1800" dirty="0" smtClean="0"/>
              <a:t> </a:t>
            </a:r>
            <a:r>
              <a:rPr lang="sl-SI" sz="1800" dirty="0" err="1" smtClean="0"/>
              <a:t>should</a:t>
            </a:r>
            <a:r>
              <a:rPr lang="sl-SI" sz="1800" dirty="0" smtClean="0"/>
              <a:t> </a:t>
            </a:r>
            <a:r>
              <a:rPr lang="sl-SI" sz="1800" dirty="0" err="1" smtClean="0"/>
              <a:t>only</a:t>
            </a:r>
            <a:r>
              <a:rPr lang="sl-SI" sz="1800" dirty="0" smtClean="0"/>
              <a:t> be </a:t>
            </a:r>
            <a:r>
              <a:rPr lang="sl-SI" sz="1800" i="1" dirty="0" err="1" smtClean="0"/>
              <a:t>differentiated</a:t>
            </a:r>
            <a:endParaRPr lang="sl-SI" sz="1800" i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sl-SI" sz="1800" dirty="0" smtClean="0"/>
              <a:t>So </a:t>
            </a:r>
            <a:r>
              <a:rPr lang="sl-SI" sz="1800" dirty="0" err="1" smtClean="0"/>
              <a:t>only</a:t>
            </a:r>
            <a:r>
              <a:rPr lang="sl-SI" sz="1800" dirty="0" smtClean="0"/>
              <a:t> </a:t>
            </a:r>
            <a:r>
              <a:rPr lang="sl-SI" sz="1800" dirty="0" err="1" smtClean="0"/>
              <a:t>write</a:t>
            </a:r>
            <a:r>
              <a:rPr lang="sl-SI" sz="1800" dirty="0" smtClean="0"/>
              <a:t> </a:t>
            </a:r>
            <a:r>
              <a:rPr lang="sl-SI" sz="1800" b="1" dirty="0" smtClean="0"/>
              <a:t>%XY</a:t>
            </a:r>
            <a:r>
              <a:rPr lang="sl-SI" sz="1800" dirty="0" smtClean="0"/>
              <a:t> in </a:t>
            </a:r>
            <a:r>
              <a:rPr lang="sl-SI" sz="1800" dirty="0" err="1" smtClean="0"/>
              <a:t>bold</a:t>
            </a:r>
            <a:r>
              <a:rPr lang="sl-SI" sz="1800" dirty="0" smtClean="0"/>
              <a:t> </a:t>
            </a:r>
            <a:r>
              <a:rPr lang="sl-SI" sz="1800" dirty="0" err="1" smtClean="0"/>
              <a:t>if</a:t>
            </a:r>
            <a:r>
              <a:rPr lang="sl-SI" sz="1800" dirty="0" smtClean="0"/>
              <a:t> </a:t>
            </a:r>
            <a:r>
              <a:rPr lang="sl-SI" sz="1800" dirty="0" err="1" smtClean="0"/>
              <a:t>this</a:t>
            </a:r>
            <a:r>
              <a:rPr lang="sl-SI" sz="1800" dirty="0" smtClean="0"/>
              <a:t> is a </a:t>
            </a:r>
            <a:r>
              <a:rPr lang="sl-SI" sz="1800" dirty="0" err="1" smtClean="0"/>
              <a:t>text</a:t>
            </a:r>
            <a:r>
              <a:rPr lang="sl-SI" sz="1800" dirty="0" smtClean="0"/>
              <a:t> </a:t>
            </a:r>
            <a:r>
              <a:rPr lang="sl-SI" sz="1800" dirty="0" err="1" smtClean="0"/>
              <a:t>highlight</a:t>
            </a:r>
            <a:r>
              <a:rPr lang="sl-SI" sz="1800" dirty="0" smtClean="0"/>
              <a:t>, not </a:t>
            </a:r>
            <a:r>
              <a:rPr lang="sl-SI" sz="1800" dirty="0" err="1" smtClean="0"/>
              <a:t>because</a:t>
            </a:r>
            <a:r>
              <a:rPr lang="sl-SI" sz="1800" dirty="0" smtClean="0"/>
              <a:t> it is a </a:t>
            </a:r>
            <a:r>
              <a:rPr lang="sl-SI" sz="1800" dirty="0" err="1" smtClean="0"/>
              <a:t>percentage</a:t>
            </a:r>
            <a:r>
              <a:rPr lang="sl-SI" sz="1800" dirty="0" smtClean="0"/>
              <a:t>!</a:t>
            </a:r>
          </a:p>
          <a:p>
            <a:pPr marL="914400" lvl="1" indent="-457200">
              <a:buFont typeface="+mj-lt"/>
              <a:buAutoNum type="arabicPeriod"/>
            </a:pPr>
            <a:endParaRPr lang="sl-SI" sz="1800" dirty="0" smtClean="0"/>
          </a:p>
          <a:p>
            <a:pPr marL="0" indent="0">
              <a:buNone/>
            </a:pPr>
            <a:r>
              <a:rPr lang="sl-SI" sz="2000" i="1" dirty="0" smtClean="0"/>
              <a:t>% in </a:t>
            </a:r>
            <a:r>
              <a:rPr lang="sl-SI" sz="2000" i="1" dirty="0" err="1" smtClean="0"/>
              <a:t>italics</a:t>
            </a:r>
            <a:r>
              <a:rPr lang="sl-SI" sz="2000" i="1" dirty="0" smtClean="0"/>
              <a:t> </a:t>
            </a:r>
            <a:r>
              <a:rPr lang="sl-SI" sz="2000" dirty="0" smtClean="0"/>
              <a:t>is OK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sz="1800" dirty="0" err="1" smtClean="0"/>
              <a:t>Text</a:t>
            </a:r>
            <a:r>
              <a:rPr lang="sl-SI" sz="1800" dirty="0" smtClean="0"/>
              <a:t> in </a:t>
            </a:r>
            <a:r>
              <a:rPr lang="sl-SI" sz="1800" dirty="0" err="1" smtClean="0"/>
              <a:t>italics</a:t>
            </a:r>
            <a:r>
              <a:rPr lang="sl-SI" sz="1800" dirty="0" smtClean="0"/>
              <a:t> </a:t>
            </a:r>
            <a:r>
              <a:rPr lang="sl-SI" sz="1800" dirty="0" err="1" smtClean="0"/>
              <a:t>has</a:t>
            </a:r>
            <a:r>
              <a:rPr lang="sl-SI" sz="1800" dirty="0" smtClean="0"/>
              <a:t> </a:t>
            </a:r>
            <a:r>
              <a:rPr lang="sl-SI" sz="1800" dirty="0" err="1" smtClean="0"/>
              <a:t>lower</a:t>
            </a:r>
            <a:r>
              <a:rPr lang="sl-SI" sz="1800" dirty="0" smtClean="0"/>
              <a:t> </a:t>
            </a:r>
            <a:r>
              <a:rPr lang="sl-SI" sz="1800" dirty="0" err="1" smtClean="0"/>
              <a:t>readability</a:t>
            </a:r>
            <a:r>
              <a:rPr lang="sl-SI" sz="1800" dirty="0" smtClean="0"/>
              <a:t>, </a:t>
            </a:r>
            <a:r>
              <a:rPr lang="sl-SI" sz="1800" dirty="0" err="1" smtClean="0"/>
              <a:t>but</a:t>
            </a:r>
            <a:r>
              <a:rPr lang="sl-SI" sz="1800" dirty="0" smtClean="0"/>
              <a:t> </a:t>
            </a:r>
            <a:r>
              <a:rPr lang="sl-SI" sz="1800" dirty="0" err="1" smtClean="0"/>
              <a:t>this</a:t>
            </a:r>
            <a:r>
              <a:rPr lang="sl-SI" sz="1800" dirty="0" smtClean="0"/>
              <a:t> is more </a:t>
            </a:r>
            <a:r>
              <a:rPr lang="sl-SI" sz="1800" dirty="0" err="1" smtClean="0"/>
              <a:t>important</a:t>
            </a:r>
            <a:r>
              <a:rPr lang="sl-SI" sz="1800" dirty="0" smtClean="0"/>
              <a:t> </a:t>
            </a:r>
            <a:r>
              <a:rPr lang="sl-SI" sz="1800" dirty="0" err="1" smtClean="0"/>
              <a:t>for</a:t>
            </a:r>
            <a:r>
              <a:rPr lang="sl-SI" sz="1800" dirty="0" smtClean="0"/>
              <a:t> </a:t>
            </a:r>
            <a:r>
              <a:rPr lang="sl-SI" sz="1800" dirty="0" err="1" smtClean="0"/>
              <a:t>longer</a:t>
            </a:r>
            <a:r>
              <a:rPr lang="sl-SI" sz="1800" dirty="0" smtClean="0"/>
              <a:t> </a:t>
            </a:r>
            <a:r>
              <a:rPr lang="sl-SI" sz="1800" dirty="0" err="1" smtClean="0"/>
              <a:t>texts</a:t>
            </a:r>
            <a:r>
              <a:rPr lang="sl-SI" sz="1800" dirty="0" smtClean="0"/>
              <a:t> (</a:t>
            </a:r>
            <a:r>
              <a:rPr lang="sl-SI" sz="1800" dirty="0" err="1" smtClean="0"/>
              <a:t>does</a:t>
            </a:r>
            <a:r>
              <a:rPr lang="sl-SI" sz="1800" dirty="0" smtClean="0"/>
              <a:t> not </a:t>
            </a:r>
            <a:r>
              <a:rPr lang="sl-SI" sz="1800" dirty="0" err="1" smtClean="0"/>
              <a:t>apply</a:t>
            </a:r>
            <a:r>
              <a:rPr lang="sl-SI" sz="1800" dirty="0" smtClean="0"/>
              <a:t> to </a:t>
            </a:r>
            <a:r>
              <a:rPr lang="sl-SI" sz="1800" dirty="0" err="1" smtClean="0"/>
              <a:t>our</a:t>
            </a:r>
            <a:r>
              <a:rPr lang="sl-SI" sz="1800" dirty="0" smtClean="0"/>
              <a:t> </a:t>
            </a:r>
            <a:r>
              <a:rPr lang="sl-SI" sz="1800" dirty="0" err="1" smtClean="0"/>
              <a:t>case</a:t>
            </a:r>
            <a:r>
              <a:rPr lang="sl-SI" sz="1800" dirty="0" smtClean="0"/>
              <a:t> so </a:t>
            </a:r>
            <a:r>
              <a:rPr lang="sl-SI" sz="1800" dirty="0" err="1" smtClean="0"/>
              <a:t>much</a:t>
            </a:r>
            <a:r>
              <a:rPr lang="sl-SI" sz="18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sz="1800" dirty="0" err="1" smtClean="0"/>
              <a:t>By</a:t>
            </a:r>
            <a:r>
              <a:rPr lang="sl-SI" sz="1800" dirty="0" smtClean="0"/>
              <a:t> </a:t>
            </a:r>
            <a:r>
              <a:rPr lang="sl-SI" sz="1800" b="1" dirty="0" err="1" smtClean="0"/>
              <a:t>consistently</a:t>
            </a:r>
            <a:r>
              <a:rPr lang="sl-SI" sz="1800" dirty="0" smtClean="0"/>
              <a:t> </a:t>
            </a:r>
            <a:r>
              <a:rPr lang="sl-SI" sz="1800" dirty="0" err="1" smtClean="0"/>
              <a:t>using</a:t>
            </a:r>
            <a:r>
              <a:rPr lang="sl-SI" sz="1800" dirty="0" smtClean="0"/>
              <a:t> </a:t>
            </a:r>
            <a:r>
              <a:rPr lang="sl-SI" sz="1800" dirty="0" err="1"/>
              <a:t>i</a:t>
            </a:r>
            <a:r>
              <a:rPr lang="sl-SI" sz="1800" dirty="0" err="1" smtClean="0"/>
              <a:t>talics</a:t>
            </a:r>
            <a:r>
              <a:rPr lang="sl-SI" sz="1800" dirty="0" smtClean="0"/>
              <a:t> </a:t>
            </a:r>
            <a:r>
              <a:rPr lang="sl-SI" sz="1800" dirty="0" err="1" smtClean="0"/>
              <a:t>for</a:t>
            </a:r>
            <a:r>
              <a:rPr lang="sl-SI" sz="1800" dirty="0" smtClean="0"/>
              <a:t> %, </a:t>
            </a:r>
            <a:r>
              <a:rPr lang="sl-SI" sz="1800" dirty="0" err="1" smtClean="0"/>
              <a:t>we</a:t>
            </a:r>
            <a:r>
              <a:rPr lang="sl-SI" sz="1800" dirty="0" smtClean="0"/>
              <a:t> </a:t>
            </a:r>
            <a:r>
              <a:rPr lang="sl-SI" sz="1800" dirty="0" err="1" smtClean="0"/>
              <a:t>increase</a:t>
            </a:r>
            <a:r>
              <a:rPr lang="sl-SI" sz="1800" dirty="0" smtClean="0"/>
              <a:t> </a:t>
            </a:r>
            <a:r>
              <a:rPr lang="sl-SI" sz="1800" dirty="0" err="1" smtClean="0"/>
              <a:t>the</a:t>
            </a:r>
            <a:r>
              <a:rPr lang="sl-SI" sz="1800" dirty="0" smtClean="0"/>
              <a:t> </a:t>
            </a:r>
            <a:r>
              <a:rPr lang="sl-SI" sz="1800" dirty="0" err="1" smtClean="0"/>
              <a:t>distinction</a:t>
            </a:r>
            <a:r>
              <a:rPr lang="sl-SI" sz="1800" dirty="0" smtClean="0"/>
              <a:t> </a:t>
            </a:r>
            <a:r>
              <a:rPr lang="sl-SI" sz="1800" dirty="0" err="1" smtClean="0"/>
              <a:t>between</a:t>
            </a:r>
            <a:r>
              <a:rPr lang="sl-SI" sz="1800" dirty="0" smtClean="0"/>
              <a:t> absolute </a:t>
            </a:r>
            <a:r>
              <a:rPr lang="sl-SI" sz="1800" dirty="0" err="1" smtClean="0"/>
              <a:t>values</a:t>
            </a:r>
            <a:r>
              <a:rPr lang="sl-SI" sz="1800" dirty="0" smtClean="0"/>
              <a:t> </a:t>
            </a:r>
            <a:r>
              <a:rPr lang="sl-SI" sz="1800" dirty="0" err="1" smtClean="0"/>
              <a:t>and</a:t>
            </a:r>
            <a:r>
              <a:rPr lang="sl-SI" sz="1800" dirty="0" smtClean="0"/>
              <a:t> </a:t>
            </a:r>
            <a:r>
              <a:rPr lang="sl-SI" sz="1800" dirty="0" err="1" smtClean="0"/>
              <a:t>percentages</a:t>
            </a:r>
            <a:r>
              <a:rPr lang="sl-SI" sz="1800" dirty="0"/>
              <a:t>.</a:t>
            </a:r>
            <a:r>
              <a:rPr lang="sl-SI" sz="1800" dirty="0" smtClean="0"/>
              <a:t> I </a:t>
            </a:r>
            <a:r>
              <a:rPr lang="sl-SI" sz="1800" dirty="0" err="1" smtClean="0"/>
              <a:t>think</a:t>
            </a:r>
            <a:r>
              <a:rPr lang="sl-SI" sz="1800" dirty="0" smtClean="0"/>
              <a:t> it is a </a:t>
            </a:r>
            <a:r>
              <a:rPr lang="sl-SI" sz="1800" dirty="0" err="1" smtClean="0"/>
              <a:t>good</a:t>
            </a:r>
            <a:r>
              <a:rPr lang="sl-SI" sz="1800" dirty="0" smtClean="0"/>
              <a:t> </a:t>
            </a:r>
            <a:r>
              <a:rPr lang="sl-SI" sz="1800" dirty="0" err="1" smtClean="0"/>
              <a:t>idea</a:t>
            </a:r>
            <a:r>
              <a:rPr lang="sl-SI" sz="1800" dirty="0" smtClean="0"/>
              <a:t> </a:t>
            </a:r>
            <a:r>
              <a:rPr lang="sl-SI" sz="1800" dirty="0" err="1" smtClean="0"/>
              <a:t>which</a:t>
            </a:r>
            <a:r>
              <a:rPr lang="sl-SI" sz="1800" dirty="0" smtClean="0"/>
              <a:t> </a:t>
            </a:r>
            <a:r>
              <a:rPr lang="sl-SI" sz="1800" dirty="0" err="1" smtClean="0"/>
              <a:t>has</a:t>
            </a:r>
            <a:r>
              <a:rPr lang="sl-SI" sz="1800" dirty="0" smtClean="0"/>
              <a:t> more </a:t>
            </a:r>
            <a:r>
              <a:rPr lang="sl-SI" sz="1800" dirty="0" err="1" smtClean="0"/>
              <a:t>positive</a:t>
            </a:r>
            <a:r>
              <a:rPr lang="sl-SI" sz="1800" dirty="0" smtClean="0"/>
              <a:t> </a:t>
            </a:r>
            <a:r>
              <a:rPr lang="sl-SI" sz="1800" dirty="0" err="1" smtClean="0"/>
              <a:t>than</a:t>
            </a:r>
            <a:r>
              <a:rPr lang="sl-SI" sz="1800" dirty="0" smtClean="0"/>
              <a:t> negative </a:t>
            </a:r>
            <a:r>
              <a:rPr lang="sl-SI" sz="1800" dirty="0" err="1" smtClean="0"/>
              <a:t>effects</a:t>
            </a:r>
            <a:r>
              <a:rPr lang="sl-SI" sz="1800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sz="1800" dirty="0" err="1" smtClean="0"/>
              <a:t>Can</a:t>
            </a:r>
            <a:r>
              <a:rPr lang="sl-SI" sz="1800" dirty="0" smtClean="0"/>
              <a:t> be </a:t>
            </a:r>
            <a:r>
              <a:rPr lang="sl-SI" sz="1800" dirty="0" err="1" smtClean="0"/>
              <a:t>universally</a:t>
            </a:r>
            <a:r>
              <a:rPr lang="sl-SI" sz="1800" dirty="0" smtClean="0"/>
              <a:t> </a:t>
            </a:r>
            <a:r>
              <a:rPr lang="sl-SI" sz="1800" dirty="0" err="1" smtClean="0"/>
              <a:t>applied</a:t>
            </a:r>
            <a:r>
              <a:rPr lang="sl-SI" sz="1800" dirty="0" smtClean="0"/>
              <a:t> in </a:t>
            </a:r>
            <a:r>
              <a:rPr lang="sl-SI" sz="1800" dirty="0" err="1" smtClean="0"/>
              <a:t>tables</a:t>
            </a:r>
            <a:r>
              <a:rPr lang="sl-SI" sz="1800" dirty="0" smtClean="0"/>
              <a:t> </a:t>
            </a:r>
            <a:r>
              <a:rPr lang="sl-SI" sz="1800" dirty="0" err="1" smtClean="0"/>
              <a:t>and</a:t>
            </a:r>
            <a:r>
              <a:rPr lang="sl-SI" sz="1800" dirty="0" smtClean="0"/>
              <a:t> in </a:t>
            </a:r>
            <a:r>
              <a:rPr lang="sl-SI" sz="1800" dirty="0" err="1" smtClean="0"/>
              <a:t>charts</a:t>
            </a:r>
            <a:endParaRPr lang="sl-SI" sz="1800" dirty="0"/>
          </a:p>
          <a:p>
            <a:pPr marL="971550" lvl="1" indent="-514350">
              <a:buFont typeface="+mj-lt"/>
              <a:buAutoNum type="arabicPeriod"/>
            </a:pPr>
            <a:r>
              <a:rPr lang="sl-SI" sz="1800" dirty="0" err="1" smtClean="0"/>
              <a:t>Straightforward</a:t>
            </a:r>
            <a:r>
              <a:rPr lang="sl-SI" sz="1800" dirty="0" smtClean="0"/>
              <a:t> </a:t>
            </a:r>
            <a:r>
              <a:rPr lang="sl-SI" sz="1800" dirty="0" err="1" smtClean="0"/>
              <a:t>implementation</a:t>
            </a:r>
            <a:r>
              <a:rPr lang="sl-SI" sz="1800" dirty="0" smtClean="0"/>
              <a:t> in </a:t>
            </a:r>
            <a:r>
              <a:rPr lang="sl-SI" sz="1800" dirty="0" err="1" smtClean="0"/>
              <a:t>any</a:t>
            </a:r>
            <a:r>
              <a:rPr lang="sl-SI" sz="1800" dirty="0" smtClean="0"/>
              <a:t> </a:t>
            </a:r>
            <a:r>
              <a:rPr lang="sl-SI" sz="1800" dirty="0" err="1" smtClean="0"/>
              <a:t>tool</a:t>
            </a:r>
            <a:r>
              <a:rPr lang="sl-SI" sz="1800" dirty="0" smtClean="0"/>
              <a:t> – no </a:t>
            </a:r>
            <a:r>
              <a:rPr lang="sl-SI" sz="1800" dirty="0" err="1" smtClean="0"/>
              <a:t>problems</a:t>
            </a:r>
            <a:r>
              <a:rPr lang="sl-SI" sz="1800" dirty="0" smtClean="0"/>
              <a:t> </a:t>
            </a:r>
            <a:r>
              <a:rPr lang="sl-SI" sz="1800" dirty="0" err="1" smtClean="0"/>
              <a:t>here</a:t>
            </a:r>
            <a:endParaRPr lang="sl-SI" sz="1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sl-SI" sz="1800" dirty="0" smtClean="0"/>
              <a:t>I </a:t>
            </a:r>
            <a:r>
              <a:rPr lang="sl-SI" sz="1800" dirty="0" err="1" smtClean="0"/>
              <a:t>suggest</a:t>
            </a:r>
            <a:r>
              <a:rPr lang="sl-SI" sz="1800" dirty="0" smtClean="0"/>
              <a:t> a </a:t>
            </a:r>
            <a:r>
              <a:rPr lang="sl-SI" sz="1800" dirty="0" err="1" smtClean="0"/>
              <a:t>strict</a:t>
            </a:r>
            <a:r>
              <a:rPr lang="sl-SI" sz="1800" dirty="0" smtClean="0"/>
              <a:t> rule: </a:t>
            </a:r>
            <a:r>
              <a:rPr lang="sl-SI" sz="1800" b="1" dirty="0" smtClean="0"/>
              <a:t>% </a:t>
            </a:r>
            <a:r>
              <a:rPr lang="sl-SI" sz="1800" b="1" dirty="0" err="1" smtClean="0"/>
              <a:t>always</a:t>
            </a:r>
            <a:r>
              <a:rPr lang="sl-SI" sz="1800" b="1" dirty="0" smtClean="0"/>
              <a:t> in </a:t>
            </a:r>
            <a:r>
              <a:rPr lang="sl-SI" sz="1800" b="1" i="1" dirty="0" err="1" smtClean="0"/>
              <a:t>italics</a:t>
            </a:r>
            <a:r>
              <a:rPr lang="sl-SI" sz="1800" b="1" dirty="0" smtClean="0"/>
              <a:t> </a:t>
            </a:r>
            <a:r>
              <a:rPr lang="sl-SI" sz="1800" dirty="0" smtClean="0"/>
              <a:t>(</a:t>
            </a:r>
            <a:r>
              <a:rPr lang="sl-SI" sz="1800" dirty="0" err="1" smtClean="0"/>
              <a:t>tables</a:t>
            </a:r>
            <a:r>
              <a:rPr lang="sl-SI" sz="1800" dirty="0" smtClean="0"/>
              <a:t>, </a:t>
            </a:r>
            <a:r>
              <a:rPr lang="sl-SI" sz="1800" dirty="0" err="1" smtClean="0"/>
              <a:t>charts</a:t>
            </a:r>
            <a:r>
              <a:rPr lang="sl-SI" sz="1800" dirty="0" smtClean="0"/>
              <a:t>, </a:t>
            </a:r>
            <a:r>
              <a:rPr lang="sl-SI" sz="1800" dirty="0" err="1" smtClean="0"/>
              <a:t>highlights</a:t>
            </a:r>
            <a:r>
              <a:rPr lang="sl-SI" sz="1800" dirty="0" smtClean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10335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Rules</a:t>
            </a:r>
            <a:r>
              <a:rPr lang="sl-SI" dirty="0" smtClean="0"/>
              <a:t> on </a:t>
            </a:r>
            <a:r>
              <a:rPr lang="sl-SI" dirty="0" err="1" smtClean="0"/>
              <a:t>writting</a:t>
            </a:r>
            <a:r>
              <a:rPr lang="sl-SI" dirty="0" smtClean="0"/>
              <a:t> </a:t>
            </a:r>
            <a:r>
              <a:rPr lang="sl-SI" dirty="0" err="1" smtClean="0"/>
              <a:t>or</a:t>
            </a:r>
            <a:r>
              <a:rPr lang="sl-SI" dirty="0" smtClean="0"/>
              <a:t> </a:t>
            </a:r>
            <a:r>
              <a:rPr lang="sl-SI" dirty="0" err="1" smtClean="0"/>
              <a:t>omitting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% </a:t>
            </a:r>
            <a:r>
              <a:rPr lang="sl-SI" dirty="0" err="1" smtClean="0"/>
              <a:t>sign</a:t>
            </a:r>
            <a:r>
              <a:rPr lang="sl-SI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30" y="1262359"/>
            <a:ext cx="7117170" cy="197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600" b="1" dirty="0" smtClean="0"/>
              <a:t>„</a:t>
            </a:r>
            <a:r>
              <a:rPr lang="sl-SI" sz="1600" b="1" dirty="0" err="1" smtClean="0"/>
              <a:t>Reducing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Redundancy</a:t>
            </a:r>
            <a:r>
              <a:rPr lang="sl-SI" sz="1600" b="1" dirty="0" smtClean="0"/>
              <a:t>“ rule: </a:t>
            </a:r>
            <a:r>
              <a:rPr lang="sl-SI" sz="1600" dirty="0" smtClean="0"/>
              <a:t>% </a:t>
            </a:r>
            <a:r>
              <a:rPr lang="sl-SI" sz="1600" dirty="0" err="1" smtClean="0"/>
              <a:t>sign</a:t>
            </a:r>
            <a:r>
              <a:rPr lang="sl-SI" sz="1600" dirty="0" smtClean="0"/>
              <a:t> </a:t>
            </a:r>
            <a:r>
              <a:rPr lang="sl-SI" sz="1600" b="1" dirty="0" err="1" smtClean="0"/>
              <a:t>can</a:t>
            </a:r>
            <a:r>
              <a:rPr lang="sl-SI" sz="1600" dirty="0" smtClean="0"/>
              <a:t> be </a:t>
            </a:r>
            <a:r>
              <a:rPr lang="sl-SI" sz="1600" dirty="0" err="1" smtClean="0"/>
              <a:t>omitted</a:t>
            </a:r>
            <a:r>
              <a:rPr lang="sl-SI" sz="1600" dirty="0" smtClean="0"/>
              <a:t> </a:t>
            </a:r>
            <a:r>
              <a:rPr lang="sl-SI" sz="1600" dirty="0" err="1" smtClean="0"/>
              <a:t>from</a:t>
            </a:r>
            <a:r>
              <a:rPr lang="sl-SI" sz="1600" dirty="0" smtClean="0"/>
              <a:t> </a:t>
            </a:r>
            <a:r>
              <a:rPr lang="sl-SI" sz="1600" dirty="0" err="1" smtClean="0"/>
              <a:t>numbers</a:t>
            </a:r>
            <a:r>
              <a:rPr lang="sl-SI" sz="1600" dirty="0" smtClean="0"/>
              <a:t> in a </a:t>
            </a:r>
            <a:r>
              <a:rPr lang="sl-SI" sz="1600" dirty="0" err="1" smtClean="0"/>
              <a:t>series</a:t>
            </a:r>
            <a:r>
              <a:rPr lang="sl-SI" sz="1600" dirty="0" smtClean="0"/>
              <a:t>, </a:t>
            </a:r>
            <a:r>
              <a:rPr lang="sl-SI" sz="1600" b="1" dirty="0" err="1" smtClean="0"/>
              <a:t>if</a:t>
            </a:r>
            <a:r>
              <a:rPr lang="sl-SI" sz="1600" dirty="0" smtClean="0"/>
              <a:t> it is </a:t>
            </a:r>
            <a:r>
              <a:rPr lang="sl-SI" sz="1600" dirty="0" err="1" smtClean="0"/>
              <a:t>written</a:t>
            </a:r>
            <a:r>
              <a:rPr lang="sl-SI" sz="1600" dirty="0" smtClean="0"/>
              <a:t> in front (top </a:t>
            </a:r>
            <a:r>
              <a:rPr lang="sl-SI" sz="1600" dirty="0" err="1" smtClean="0"/>
              <a:t>or</a:t>
            </a:r>
            <a:r>
              <a:rPr lang="sl-SI" sz="1600" dirty="0" smtClean="0"/>
              <a:t> </a:t>
            </a:r>
            <a:r>
              <a:rPr lang="sl-SI" sz="1600" dirty="0" err="1" smtClean="0"/>
              <a:t>left</a:t>
            </a:r>
            <a:r>
              <a:rPr lang="sl-SI" sz="1600" dirty="0" smtClean="0"/>
              <a:t>) </a:t>
            </a:r>
            <a:r>
              <a:rPr lang="sl-SI" sz="1600" dirty="0" err="1" smtClean="0"/>
              <a:t>of</a:t>
            </a:r>
            <a:r>
              <a:rPr lang="sl-SI" sz="1600" dirty="0" smtClean="0"/>
              <a:t> </a:t>
            </a:r>
            <a:r>
              <a:rPr lang="sl-SI" sz="1600" dirty="0" err="1" smtClean="0"/>
              <a:t>the</a:t>
            </a:r>
            <a:r>
              <a:rPr lang="sl-SI" sz="1600" dirty="0" smtClean="0"/>
              <a:t> </a:t>
            </a:r>
            <a:r>
              <a:rPr lang="sl-SI" sz="1600" dirty="0" err="1" smtClean="0"/>
              <a:t>series</a:t>
            </a:r>
            <a:r>
              <a:rPr lang="sl-SI" sz="1600" dirty="0" smtClean="0"/>
              <a:t> </a:t>
            </a:r>
            <a:r>
              <a:rPr lang="sl-SI" sz="1600" dirty="0" err="1" smtClean="0"/>
              <a:t>values</a:t>
            </a:r>
            <a:r>
              <a:rPr lang="sl-SI" sz="1600" dirty="0" smtClean="0"/>
              <a:t> (in </a:t>
            </a:r>
            <a:r>
              <a:rPr lang="sl-SI" sz="1600" dirty="0" err="1" smtClean="0"/>
              <a:t>the</a:t>
            </a:r>
            <a:r>
              <a:rPr lang="sl-SI" sz="1600" dirty="0" smtClean="0"/>
              <a:t> </a:t>
            </a:r>
            <a:r>
              <a:rPr lang="sl-SI" sz="1600" dirty="0" err="1" smtClean="0"/>
              <a:t>series</a:t>
            </a:r>
            <a:r>
              <a:rPr lang="sl-SI" sz="1600" dirty="0" smtClean="0"/>
              <a:t> name).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sl-SI" sz="1400" dirty="0" err="1" smtClean="0">
                <a:solidFill>
                  <a:schemeClr val="accent6">
                    <a:lumMod val="75000"/>
                  </a:schemeClr>
                </a:solidFill>
              </a:rPr>
              <a:t>Benefit</a:t>
            </a:r>
            <a:r>
              <a:rPr lang="sl-SI" sz="1400" dirty="0"/>
              <a:t>: </a:t>
            </a:r>
            <a:r>
              <a:rPr lang="sl-SI" sz="1400" dirty="0" err="1"/>
              <a:t>higher</a:t>
            </a:r>
            <a:r>
              <a:rPr lang="sl-SI" sz="1400" dirty="0"/>
              <a:t> data-</a:t>
            </a:r>
            <a:r>
              <a:rPr lang="sl-SI" sz="1400" dirty="0" err="1"/>
              <a:t>ink</a:t>
            </a:r>
            <a:r>
              <a:rPr lang="sl-SI" sz="1400" dirty="0"/>
              <a:t> ratio, </a:t>
            </a:r>
            <a:r>
              <a:rPr lang="sl-SI" sz="1400" dirty="0" err="1"/>
              <a:t>less</a:t>
            </a:r>
            <a:r>
              <a:rPr lang="sl-SI" sz="1400" dirty="0"/>
              <a:t> </a:t>
            </a:r>
            <a:r>
              <a:rPr lang="sl-SI" sz="1400" dirty="0" err="1"/>
              <a:t>clutter</a:t>
            </a:r>
            <a:r>
              <a:rPr lang="sl-SI" sz="1400" dirty="0"/>
              <a:t>, </a:t>
            </a:r>
            <a:r>
              <a:rPr lang="sl-SI" sz="1400" dirty="0" err="1"/>
              <a:t>higher</a:t>
            </a:r>
            <a:r>
              <a:rPr lang="sl-SI" sz="1400" dirty="0"/>
              <a:t> </a:t>
            </a:r>
            <a:r>
              <a:rPr lang="sl-SI" sz="1400" dirty="0" err="1"/>
              <a:t>readability</a:t>
            </a:r>
            <a:r>
              <a:rPr lang="sl-SI" sz="1400" dirty="0"/>
              <a:t> </a:t>
            </a:r>
            <a:r>
              <a:rPr lang="sl-SI" sz="1400" dirty="0" err="1"/>
              <a:t>of</a:t>
            </a:r>
            <a:r>
              <a:rPr lang="sl-SI" sz="1400" dirty="0"/>
              <a:t> </a:t>
            </a:r>
            <a:r>
              <a:rPr lang="sl-SI" sz="1400" dirty="0" err="1"/>
              <a:t>numbers</a:t>
            </a:r>
            <a:endParaRPr lang="sl-SI" sz="1400" dirty="0"/>
          </a:p>
          <a:p>
            <a:pPr marL="0" lvl="1" indent="0">
              <a:buNone/>
            </a:pPr>
            <a:r>
              <a:rPr lang="sl-SI" sz="1400" dirty="0" err="1">
                <a:solidFill>
                  <a:srgbClr val="FF0000"/>
                </a:solidFill>
              </a:rPr>
              <a:t>Drawback</a:t>
            </a:r>
            <a:r>
              <a:rPr lang="sl-SI" sz="1400" dirty="0"/>
              <a:t>: </a:t>
            </a:r>
            <a:r>
              <a:rPr lang="sl-SI" sz="1400" dirty="0" err="1"/>
              <a:t>higher</a:t>
            </a:r>
            <a:r>
              <a:rPr lang="sl-SI" sz="1400" dirty="0"/>
              <a:t> </a:t>
            </a:r>
            <a:r>
              <a:rPr lang="sl-SI" sz="1400" dirty="0" err="1"/>
              <a:t>threshold</a:t>
            </a:r>
            <a:r>
              <a:rPr lang="sl-SI" sz="1400" dirty="0"/>
              <a:t> </a:t>
            </a:r>
            <a:r>
              <a:rPr lang="sl-SI" sz="1400" dirty="0" err="1"/>
              <a:t>of</a:t>
            </a:r>
            <a:r>
              <a:rPr lang="sl-SI" sz="1400" dirty="0"/>
              <a:t> </a:t>
            </a:r>
            <a:r>
              <a:rPr lang="sl-SI" sz="1400" dirty="0" err="1"/>
              <a:t>understanding</a:t>
            </a:r>
            <a:r>
              <a:rPr lang="sl-SI" sz="1400" dirty="0"/>
              <a:t>/</a:t>
            </a:r>
            <a:r>
              <a:rPr lang="sl-SI" sz="1400" dirty="0" err="1"/>
              <a:t>learning</a:t>
            </a:r>
            <a:r>
              <a:rPr lang="sl-SI" sz="1400" dirty="0"/>
              <a:t> </a:t>
            </a:r>
            <a:r>
              <a:rPr lang="sl-SI" sz="1400" dirty="0" err="1"/>
              <a:t>the</a:t>
            </a:r>
            <a:r>
              <a:rPr lang="sl-SI" sz="1400" dirty="0"/>
              <a:t> </a:t>
            </a:r>
            <a:r>
              <a:rPr lang="sl-SI" sz="1400" dirty="0" err="1"/>
              <a:t>sign</a:t>
            </a:r>
            <a:r>
              <a:rPr lang="sl-SI" sz="1400" dirty="0"/>
              <a:t> </a:t>
            </a:r>
            <a:r>
              <a:rPr lang="sl-SI" sz="1400" dirty="0" err="1"/>
              <a:t>system</a:t>
            </a:r>
            <a:r>
              <a:rPr lang="sl-SI" sz="1400" dirty="0"/>
              <a:t> (</a:t>
            </a:r>
            <a:r>
              <a:rPr lang="sl-SI" sz="1400" dirty="0" err="1"/>
              <a:t>steeper</a:t>
            </a:r>
            <a:r>
              <a:rPr lang="sl-SI" sz="1400" dirty="0"/>
              <a:t> </a:t>
            </a:r>
            <a:r>
              <a:rPr lang="sl-SI" sz="1400" dirty="0" err="1"/>
              <a:t>learning</a:t>
            </a:r>
            <a:r>
              <a:rPr lang="sl-SI" sz="1400" dirty="0"/>
              <a:t> </a:t>
            </a:r>
            <a:r>
              <a:rPr lang="sl-SI" sz="1400" dirty="0" err="1"/>
              <a:t>curve</a:t>
            </a:r>
            <a:r>
              <a:rPr lang="sl-SI" sz="1400" dirty="0"/>
              <a:t>)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sl-SI" sz="1400" dirty="0"/>
              <a:t>So </a:t>
            </a:r>
            <a:r>
              <a:rPr lang="sl-SI" sz="1400" dirty="0" err="1"/>
              <a:t>if</a:t>
            </a:r>
            <a:r>
              <a:rPr lang="sl-SI" sz="1400" dirty="0"/>
              <a:t> </a:t>
            </a:r>
            <a:r>
              <a:rPr lang="sl-SI" sz="1400" dirty="0" err="1"/>
              <a:t>we</a:t>
            </a:r>
            <a:r>
              <a:rPr lang="sl-SI" sz="1400" dirty="0"/>
              <a:t> </a:t>
            </a:r>
            <a:r>
              <a:rPr lang="sl-SI" sz="1400" dirty="0" err="1"/>
              <a:t>write</a:t>
            </a:r>
            <a:r>
              <a:rPr lang="sl-SI" sz="1400" dirty="0"/>
              <a:t> % </a:t>
            </a:r>
            <a:r>
              <a:rPr lang="sl-SI" sz="1400" dirty="0" err="1"/>
              <a:t>behind</a:t>
            </a:r>
            <a:r>
              <a:rPr lang="sl-SI" sz="1400" dirty="0"/>
              <a:t> </a:t>
            </a:r>
            <a:r>
              <a:rPr lang="sl-SI" sz="1400" dirty="0" err="1"/>
              <a:t>numbers</a:t>
            </a:r>
            <a:r>
              <a:rPr lang="sl-SI" sz="1400" dirty="0"/>
              <a:t>, </a:t>
            </a:r>
            <a:r>
              <a:rPr lang="sl-SI" sz="1400" dirty="0" err="1"/>
              <a:t>everybody</a:t>
            </a:r>
            <a:r>
              <a:rPr lang="sl-SI" sz="1400" dirty="0"/>
              <a:t> </a:t>
            </a:r>
            <a:r>
              <a:rPr lang="sl-SI" sz="1400" dirty="0" err="1"/>
              <a:t>will</a:t>
            </a:r>
            <a:r>
              <a:rPr lang="sl-SI" sz="1400" dirty="0"/>
              <a:t> </a:t>
            </a:r>
            <a:r>
              <a:rPr lang="sl-SI" sz="1400" dirty="0" err="1"/>
              <a:t>immediately</a:t>
            </a:r>
            <a:r>
              <a:rPr lang="sl-SI" sz="1400" dirty="0"/>
              <a:t> </a:t>
            </a:r>
            <a:r>
              <a:rPr lang="sl-SI" sz="1400" dirty="0" err="1"/>
              <a:t>understand</a:t>
            </a:r>
            <a:r>
              <a:rPr lang="sl-SI" sz="1400" dirty="0"/>
              <a:t> </a:t>
            </a:r>
            <a:r>
              <a:rPr lang="sl-SI" sz="1400" dirty="0" err="1"/>
              <a:t>the</a:t>
            </a:r>
            <a:r>
              <a:rPr lang="sl-SI" sz="1400" dirty="0"/>
              <a:t> </a:t>
            </a:r>
            <a:r>
              <a:rPr lang="sl-SI" sz="1400" dirty="0" err="1"/>
              <a:t>values</a:t>
            </a:r>
            <a:r>
              <a:rPr lang="sl-SI" sz="1400" dirty="0"/>
              <a:t>,</a:t>
            </a:r>
          </a:p>
          <a:p>
            <a:pPr marL="0" lvl="1" indent="0">
              <a:buNone/>
            </a:pPr>
            <a:r>
              <a:rPr lang="sl-SI" sz="1400" dirty="0" err="1"/>
              <a:t>If</a:t>
            </a:r>
            <a:r>
              <a:rPr lang="sl-SI" sz="1400" dirty="0"/>
              <a:t> </a:t>
            </a:r>
            <a:r>
              <a:rPr lang="sl-SI" sz="1400" dirty="0" err="1"/>
              <a:t>we</a:t>
            </a:r>
            <a:r>
              <a:rPr lang="sl-SI" sz="1400" dirty="0"/>
              <a:t> do not </a:t>
            </a:r>
            <a:r>
              <a:rPr lang="sl-SI" sz="1400" dirty="0" err="1"/>
              <a:t>write</a:t>
            </a:r>
            <a:r>
              <a:rPr lang="sl-SI" sz="1400" dirty="0"/>
              <a:t> it, „</a:t>
            </a:r>
            <a:r>
              <a:rPr lang="sl-SI" sz="1400" dirty="0" err="1"/>
              <a:t>new</a:t>
            </a:r>
            <a:r>
              <a:rPr lang="sl-SI" sz="1400" dirty="0"/>
              <a:t>“ </a:t>
            </a:r>
            <a:r>
              <a:rPr lang="sl-SI" sz="1400" dirty="0" err="1"/>
              <a:t>users</a:t>
            </a:r>
            <a:r>
              <a:rPr lang="sl-SI" sz="1400" dirty="0"/>
              <a:t> </a:t>
            </a:r>
            <a:r>
              <a:rPr lang="sl-SI" sz="1400" dirty="0" err="1"/>
              <a:t>will</a:t>
            </a:r>
            <a:r>
              <a:rPr lang="sl-SI" sz="1400" dirty="0"/>
              <a:t> </a:t>
            </a:r>
            <a:r>
              <a:rPr lang="sl-SI" sz="1400" dirty="0" err="1"/>
              <a:t>find</a:t>
            </a:r>
            <a:r>
              <a:rPr lang="sl-SI" sz="1400" dirty="0"/>
              <a:t> it a </a:t>
            </a:r>
            <a:r>
              <a:rPr lang="sl-SI" sz="1400" dirty="0" err="1"/>
              <a:t>little</a:t>
            </a:r>
            <a:r>
              <a:rPr lang="sl-SI" sz="1400" dirty="0"/>
              <a:t> </a:t>
            </a:r>
            <a:r>
              <a:rPr lang="sl-SI" sz="1400" dirty="0" err="1" smtClean="0"/>
              <a:t>confusing</a:t>
            </a:r>
            <a:r>
              <a:rPr lang="sl-SI" sz="1400" dirty="0" smtClean="0"/>
              <a:t> at </a:t>
            </a:r>
            <a:r>
              <a:rPr lang="sl-SI" sz="1400" dirty="0" err="1" smtClean="0"/>
              <a:t>the</a:t>
            </a:r>
            <a:r>
              <a:rPr lang="sl-SI" sz="1400" dirty="0" smtClean="0"/>
              <a:t> </a:t>
            </a:r>
            <a:r>
              <a:rPr lang="sl-SI" sz="1400" dirty="0" err="1" smtClean="0"/>
              <a:t>beggining</a:t>
            </a:r>
            <a:r>
              <a:rPr lang="sl-SI" sz="1400" dirty="0" smtClean="0"/>
              <a:t>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1230" y="3516673"/>
            <a:ext cx="10888508" cy="2835575"/>
          </a:xfrm>
          <a:prstGeom prst="rect">
            <a:avLst/>
          </a:prstGeom>
        </p:spPr>
        <p:txBody>
          <a:bodyPr vert="horz" lIns="91440" tIns="45720" rIns="91440" bIns="45720" numCol="3" spcCol="144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1600" b="1" dirty="0" err="1" smtClean="0"/>
              <a:t>Tables</a:t>
            </a:r>
            <a:endParaRPr lang="sl-SI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600" dirty="0" smtClean="0"/>
              <a:t>I </a:t>
            </a:r>
            <a:r>
              <a:rPr lang="sl-SI" sz="1600" dirty="0" err="1" smtClean="0"/>
              <a:t>think</a:t>
            </a:r>
            <a:r>
              <a:rPr lang="sl-SI" sz="1600" dirty="0" smtClean="0"/>
              <a:t> </a:t>
            </a:r>
            <a:r>
              <a:rPr lang="sl-SI" sz="1600" dirty="0" err="1" smtClean="0"/>
              <a:t>here</a:t>
            </a:r>
            <a:r>
              <a:rPr lang="sl-SI" sz="1600" dirty="0" smtClean="0"/>
              <a:t> </a:t>
            </a:r>
            <a:r>
              <a:rPr lang="sl-SI" sz="1600" dirty="0" err="1" smtClean="0"/>
              <a:t>the</a:t>
            </a:r>
            <a:r>
              <a:rPr lang="sl-SI" sz="1600" dirty="0" smtClean="0"/>
              <a:t> rule </a:t>
            </a:r>
            <a:r>
              <a:rPr lang="sl-SI" sz="1600" b="1" dirty="0" err="1" smtClean="0"/>
              <a:t>must</a:t>
            </a:r>
            <a:r>
              <a:rPr lang="sl-SI" sz="1600" dirty="0" smtClean="0"/>
              <a:t> be </a:t>
            </a:r>
            <a:r>
              <a:rPr lang="sl-SI" sz="1600" dirty="0" err="1" smtClean="0"/>
              <a:t>applied</a:t>
            </a:r>
            <a:r>
              <a:rPr lang="sl-SI" sz="1600" dirty="0" smtClean="0"/>
              <a:t>:</a:t>
            </a:r>
          </a:p>
          <a:p>
            <a:pPr marL="266700" lvl="1" indent="-250825">
              <a:buFont typeface="+mj-lt"/>
              <a:buAutoNum type="arabicPeriod"/>
            </a:pPr>
            <a:r>
              <a:rPr lang="sl-SI" sz="1400" dirty="0" err="1" smtClean="0"/>
              <a:t>Write</a:t>
            </a:r>
            <a:r>
              <a:rPr lang="sl-SI" sz="1400" dirty="0" smtClean="0"/>
              <a:t> </a:t>
            </a:r>
            <a:r>
              <a:rPr lang="sl-SI" sz="1400" dirty="0" err="1" smtClean="0"/>
              <a:t>the</a:t>
            </a:r>
            <a:r>
              <a:rPr lang="sl-SI" sz="1400" dirty="0" smtClean="0"/>
              <a:t> % </a:t>
            </a:r>
            <a:r>
              <a:rPr lang="sl-SI" sz="1400" dirty="0" err="1" smtClean="0"/>
              <a:t>sign</a:t>
            </a:r>
            <a:r>
              <a:rPr lang="sl-SI" sz="1400" dirty="0" smtClean="0"/>
              <a:t> in </a:t>
            </a:r>
            <a:r>
              <a:rPr lang="sl-SI" sz="1400" dirty="0" err="1" smtClean="0"/>
              <a:t>the</a:t>
            </a:r>
            <a:r>
              <a:rPr lang="sl-SI" sz="1400" dirty="0" smtClean="0"/>
              <a:t> </a:t>
            </a:r>
            <a:r>
              <a:rPr lang="sl-SI" sz="1400" dirty="0" err="1" smtClean="0"/>
              <a:t>column</a:t>
            </a:r>
            <a:r>
              <a:rPr lang="sl-SI" sz="1400" dirty="0" smtClean="0"/>
              <a:t> </a:t>
            </a:r>
            <a:r>
              <a:rPr lang="sl-SI" sz="1400" dirty="0" err="1" smtClean="0"/>
              <a:t>header</a:t>
            </a:r>
            <a:r>
              <a:rPr lang="sl-SI" sz="1400" dirty="0" smtClean="0"/>
              <a:t> (</a:t>
            </a:r>
            <a:r>
              <a:rPr lang="sl-SI" sz="1400" dirty="0" err="1" smtClean="0"/>
              <a:t>Question</a:t>
            </a:r>
            <a:r>
              <a:rPr lang="sl-SI" sz="1400" dirty="0" smtClean="0"/>
              <a:t>: in front </a:t>
            </a:r>
            <a:r>
              <a:rPr lang="sl-SI" sz="1400" dirty="0" err="1" smtClean="0"/>
              <a:t>of</a:t>
            </a:r>
            <a:r>
              <a:rPr lang="sl-SI" sz="1400" dirty="0" smtClean="0"/>
              <a:t> </a:t>
            </a:r>
            <a:r>
              <a:rPr lang="sl-SI" sz="1400" dirty="0" err="1" smtClean="0"/>
              <a:t>series</a:t>
            </a:r>
            <a:r>
              <a:rPr lang="sl-SI" sz="1400" dirty="0" smtClean="0"/>
              <a:t> name </a:t>
            </a:r>
            <a:r>
              <a:rPr lang="sl-SI" sz="1400" dirty="0" err="1" smtClean="0"/>
              <a:t>or</a:t>
            </a:r>
            <a:r>
              <a:rPr lang="sl-SI" sz="1400" dirty="0" smtClean="0"/>
              <a:t> </a:t>
            </a:r>
            <a:r>
              <a:rPr lang="sl-SI" sz="1400" dirty="0" err="1" smtClean="0"/>
              <a:t>after</a:t>
            </a:r>
            <a:r>
              <a:rPr lang="sl-SI" sz="1400" dirty="0" smtClean="0"/>
              <a:t>?)</a:t>
            </a:r>
          </a:p>
          <a:p>
            <a:pPr marL="266700" lvl="1" indent="-250825">
              <a:buFont typeface="+mj-lt"/>
              <a:buAutoNum type="arabicPeriod"/>
            </a:pPr>
            <a:r>
              <a:rPr lang="sl-SI" sz="1400" dirty="0" err="1" smtClean="0"/>
              <a:t>Write</a:t>
            </a:r>
            <a:r>
              <a:rPr lang="sl-SI" sz="1400" dirty="0" smtClean="0"/>
              <a:t> </a:t>
            </a:r>
            <a:r>
              <a:rPr lang="sl-SI" sz="1400" dirty="0" err="1" smtClean="0"/>
              <a:t>the</a:t>
            </a:r>
            <a:r>
              <a:rPr lang="sl-SI" sz="1400" dirty="0" smtClean="0"/>
              <a:t> </a:t>
            </a:r>
            <a:r>
              <a:rPr lang="sl-SI" sz="1400" dirty="0" err="1" smtClean="0"/>
              <a:t>values</a:t>
            </a:r>
            <a:r>
              <a:rPr lang="sl-SI" sz="1400" dirty="0" smtClean="0"/>
              <a:t> </a:t>
            </a:r>
            <a:r>
              <a:rPr lang="sl-SI" sz="1400" dirty="0" err="1" smtClean="0"/>
              <a:t>without</a:t>
            </a:r>
            <a:r>
              <a:rPr lang="sl-SI" sz="1400" dirty="0" smtClean="0"/>
              <a:t> </a:t>
            </a:r>
            <a:r>
              <a:rPr lang="sl-SI" sz="1400" dirty="0" err="1" smtClean="0"/>
              <a:t>the</a:t>
            </a:r>
            <a:r>
              <a:rPr lang="sl-SI" sz="1400" dirty="0" smtClean="0"/>
              <a:t> % </a:t>
            </a:r>
            <a:r>
              <a:rPr lang="sl-SI" sz="1400" dirty="0" err="1" smtClean="0"/>
              <a:t>sign</a:t>
            </a:r>
            <a:r>
              <a:rPr lang="sl-SI" sz="1400" dirty="0" smtClean="0"/>
              <a:t> (</a:t>
            </a:r>
            <a:r>
              <a:rPr lang="sl-SI" sz="1400" dirty="0" err="1" smtClean="0"/>
              <a:t>but</a:t>
            </a:r>
            <a:r>
              <a:rPr lang="sl-SI" sz="1400" dirty="0" smtClean="0"/>
              <a:t> in </a:t>
            </a:r>
            <a:r>
              <a:rPr lang="sl-SI" sz="1400" i="1" dirty="0" err="1" smtClean="0"/>
              <a:t>italics</a:t>
            </a:r>
            <a:r>
              <a:rPr lang="sl-SI" sz="1400" dirty="0" smtClean="0"/>
              <a:t>!)</a:t>
            </a:r>
          </a:p>
          <a:p>
            <a:pPr marL="266700" lvl="1" indent="-250825">
              <a:buFont typeface="+mj-lt"/>
              <a:buAutoNum type="arabicPeriod"/>
            </a:pPr>
            <a:endParaRPr lang="sl-SI" sz="1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400" dirty="0" smtClean="0"/>
              <a:t>I </a:t>
            </a:r>
            <a:r>
              <a:rPr lang="sl-SI" sz="1400" dirty="0" err="1" smtClean="0"/>
              <a:t>think</a:t>
            </a:r>
            <a:r>
              <a:rPr lang="sl-SI" sz="1400" dirty="0" smtClean="0"/>
              <a:t> </a:t>
            </a:r>
            <a:r>
              <a:rPr lang="sl-SI" sz="1400" dirty="0" err="1" smtClean="0"/>
              <a:t>this</a:t>
            </a:r>
            <a:r>
              <a:rPr lang="sl-SI" sz="1400" dirty="0" smtClean="0"/>
              <a:t> is </a:t>
            </a:r>
            <a:r>
              <a:rPr lang="sl-SI" sz="1400" dirty="0" err="1" smtClean="0"/>
              <a:t>still</a:t>
            </a:r>
            <a:r>
              <a:rPr lang="sl-SI" sz="1400" dirty="0" smtClean="0"/>
              <a:t> IBCS standard, </a:t>
            </a:r>
            <a:r>
              <a:rPr lang="sl-SI" sz="1400" dirty="0" err="1" smtClean="0"/>
              <a:t>right</a:t>
            </a:r>
            <a:r>
              <a:rPr lang="sl-SI" sz="1400" dirty="0" smtClean="0"/>
              <a:t>?</a:t>
            </a:r>
            <a:endParaRPr lang="sl-SI" sz="1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600" b="1" dirty="0" smtClean="0"/>
              <a:t/>
            </a:r>
            <a:br>
              <a:rPr lang="sl-SI" sz="1600" b="1" dirty="0" smtClean="0"/>
            </a:br>
            <a:endParaRPr lang="sl-SI" sz="16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l-SI" sz="16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600" b="1" dirty="0" err="1" smtClean="0"/>
              <a:t>Charts</a:t>
            </a:r>
            <a:endParaRPr lang="sl-SI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600" dirty="0" err="1" smtClean="0"/>
              <a:t>Tricky</a:t>
            </a:r>
            <a:r>
              <a:rPr lang="sl-SI" sz="1600" dirty="0" smtClean="0"/>
              <a:t>… </a:t>
            </a:r>
            <a:r>
              <a:rPr lang="sl-SI" sz="1600" dirty="0" err="1" smtClean="0"/>
              <a:t>maybe</a:t>
            </a:r>
            <a:r>
              <a:rPr lang="sl-SI" sz="1600" dirty="0" smtClean="0"/>
              <a:t> </a:t>
            </a:r>
            <a:r>
              <a:rPr lang="sl-SI" sz="1600" dirty="0" err="1" smtClean="0"/>
              <a:t>we</a:t>
            </a:r>
            <a:r>
              <a:rPr lang="sl-SI" sz="1600" dirty="0" smtClean="0"/>
              <a:t> </a:t>
            </a:r>
            <a:r>
              <a:rPr lang="sl-SI" sz="1600" b="1" dirty="0" err="1" smtClean="0"/>
              <a:t>allow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both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options</a:t>
            </a:r>
            <a:r>
              <a:rPr lang="sl-SI" sz="1600" b="1" dirty="0" smtClean="0"/>
              <a:t>?</a:t>
            </a:r>
            <a:endParaRPr lang="sl-SI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400" dirty="0" err="1" smtClean="0"/>
              <a:t>Personally</a:t>
            </a:r>
            <a:r>
              <a:rPr lang="sl-SI" sz="1400" dirty="0" smtClean="0"/>
              <a:t> I </a:t>
            </a:r>
            <a:r>
              <a:rPr lang="sl-SI" sz="1400" dirty="0" err="1" smtClean="0"/>
              <a:t>prefer</a:t>
            </a:r>
            <a:r>
              <a:rPr lang="sl-SI" sz="1400" dirty="0" smtClean="0"/>
              <a:t> no % </a:t>
            </a:r>
            <a:r>
              <a:rPr lang="sl-SI" sz="1400" dirty="0" err="1" smtClean="0"/>
              <a:t>sign</a:t>
            </a:r>
            <a:r>
              <a:rPr lang="sl-SI" sz="1400" dirty="0" smtClean="0"/>
              <a:t> in </a:t>
            </a:r>
            <a:r>
              <a:rPr lang="sl-SI" sz="1400" dirty="0" err="1" smtClean="0"/>
              <a:t>numbers</a:t>
            </a:r>
            <a:r>
              <a:rPr lang="sl-SI" sz="1400" dirty="0" smtClean="0"/>
              <a:t>, </a:t>
            </a:r>
            <a:r>
              <a:rPr lang="sl-SI" sz="1400" dirty="0" err="1" smtClean="0"/>
              <a:t>only</a:t>
            </a:r>
            <a:r>
              <a:rPr lang="sl-SI" sz="1400" dirty="0" smtClean="0"/>
              <a:t> in </a:t>
            </a:r>
            <a:r>
              <a:rPr lang="sl-SI" sz="1400" dirty="0" err="1" smtClean="0"/>
              <a:t>series</a:t>
            </a:r>
            <a:r>
              <a:rPr lang="sl-SI" sz="1400" dirty="0" smtClean="0"/>
              <a:t> legend (</a:t>
            </a:r>
            <a:r>
              <a:rPr lang="sl-SI" sz="1400" dirty="0" err="1" smtClean="0"/>
              <a:t>e.g</a:t>
            </a:r>
            <a:r>
              <a:rPr lang="sl-SI" sz="1400" dirty="0" smtClean="0"/>
              <a:t>. %AC-PY). </a:t>
            </a:r>
            <a:r>
              <a:rPr lang="sl-SI" sz="1400" dirty="0" smtClean="0"/>
              <a:t>But </a:t>
            </a:r>
            <a:r>
              <a:rPr lang="sl-SI" sz="1400" dirty="0" smtClean="0"/>
              <a:t>I </a:t>
            </a:r>
            <a:r>
              <a:rPr lang="sl-SI" sz="1400" dirty="0" err="1" smtClean="0"/>
              <a:t>have</a:t>
            </a:r>
            <a:r>
              <a:rPr lang="sl-SI" sz="1400" dirty="0" smtClean="0"/>
              <a:t> </a:t>
            </a:r>
            <a:r>
              <a:rPr lang="sl-SI" sz="1400" dirty="0" err="1" smtClean="0"/>
              <a:t>seen</a:t>
            </a:r>
            <a:r>
              <a:rPr lang="sl-SI" sz="1400" dirty="0" smtClean="0"/>
              <a:t> in </a:t>
            </a:r>
            <a:r>
              <a:rPr lang="sl-SI" sz="1400" dirty="0" err="1" smtClean="0"/>
              <a:t>consulting</a:t>
            </a:r>
            <a:r>
              <a:rPr lang="sl-SI" sz="1400" dirty="0" smtClean="0"/>
              <a:t> </a:t>
            </a:r>
            <a:r>
              <a:rPr lang="sl-SI" sz="1400" dirty="0" err="1" smtClean="0"/>
              <a:t>work</a:t>
            </a:r>
            <a:r>
              <a:rPr lang="sl-SI" sz="1400" dirty="0" smtClean="0"/>
              <a:t> </a:t>
            </a:r>
            <a:r>
              <a:rPr lang="sl-SI" sz="1400" dirty="0" err="1" smtClean="0"/>
              <a:t>that</a:t>
            </a:r>
            <a:r>
              <a:rPr lang="sl-SI" sz="1400" dirty="0" smtClean="0"/>
              <a:t> </a:t>
            </a:r>
            <a:r>
              <a:rPr lang="sl-SI" sz="1400" dirty="0" err="1" smtClean="0"/>
              <a:t>customers</a:t>
            </a:r>
            <a:r>
              <a:rPr lang="sl-SI" sz="1400" dirty="0" smtClean="0"/>
              <a:t> </a:t>
            </a:r>
            <a:r>
              <a:rPr lang="sl-SI" sz="1400" dirty="0" err="1" smtClean="0"/>
              <a:t>generally</a:t>
            </a:r>
            <a:r>
              <a:rPr lang="sl-SI" sz="1400" dirty="0" smtClean="0"/>
              <a:t> </a:t>
            </a:r>
            <a:r>
              <a:rPr lang="sl-SI" sz="1400" dirty="0" err="1" smtClean="0"/>
              <a:t>prefer</a:t>
            </a:r>
            <a:r>
              <a:rPr lang="sl-SI" sz="1400" dirty="0" smtClean="0"/>
              <a:t> </a:t>
            </a:r>
            <a:r>
              <a:rPr lang="sl-SI" sz="1400" dirty="0" err="1" smtClean="0"/>
              <a:t>having</a:t>
            </a:r>
            <a:r>
              <a:rPr lang="sl-SI" sz="1400" dirty="0" smtClean="0"/>
              <a:t> </a:t>
            </a:r>
            <a:r>
              <a:rPr lang="sl-SI" sz="1400" dirty="0" err="1" smtClean="0"/>
              <a:t>the</a:t>
            </a:r>
            <a:r>
              <a:rPr lang="sl-SI" sz="1400" dirty="0" smtClean="0"/>
              <a:t> % </a:t>
            </a:r>
            <a:r>
              <a:rPr lang="sl-SI" sz="1400" dirty="0" err="1" smtClean="0"/>
              <a:t>sign</a:t>
            </a:r>
            <a:r>
              <a:rPr lang="sl-SI" sz="1400" dirty="0" smtClean="0"/>
              <a:t> on </a:t>
            </a:r>
            <a:r>
              <a:rPr lang="sl-SI" sz="1400" dirty="0" err="1" smtClean="0"/>
              <a:t>all</a:t>
            </a:r>
            <a:r>
              <a:rPr lang="sl-SI" sz="1400" dirty="0" smtClean="0"/>
              <a:t> </a:t>
            </a:r>
            <a:r>
              <a:rPr lang="sl-SI" sz="1400" dirty="0" err="1" smtClean="0"/>
              <a:t>numbers</a:t>
            </a:r>
            <a:r>
              <a:rPr lang="sl-SI" sz="1400" dirty="0" smtClean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400" dirty="0" smtClean="0"/>
              <a:t>Zebra </a:t>
            </a:r>
            <a:r>
              <a:rPr lang="sl-SI" sz="1400" dirty="0" smtClean="0"/>
              <a:t>BI </a:t>
            </a:r>
            <a:r>
              <a:rPr lang="sl-SI" sz="1400" dirty="0" err="1" smtClean="0"/>
              <a:t>will</a:t>
            </a:r>
            <a:r>
              <a:rPr lang="sl-SI" sz="1400" dirty="0" smtClean="0"/>
              <a:t> </a:t>
            </a:r>
            <a:r>
              <a:rPr lang="sl-SI" sz="1400" dirty="0" err="1" smtClean="0"/>
              <a:t>allow</a:t>
            </a:r>
            <a:r>
              <a:rPr lang="sl-SI" sz="1400" dirty="0" smtClean="0"/>
              <a:t> </a:t>
            </a:r>
            <a:r>
              <a:rPr lang="sl-SI" sz="1400" dirty="0" err="1" smtClean="0"/>
              <a:t>both</a:t>
            </a:r>
            <a:r>
              <a:rPr lang="sl-SI" sz="1400" dirty="0" smtClean="0"/>
              <a:t> </a:t>
            </a:r>
            <a:r>
              <a:rPr lang="sl-SI" sz="1400" dirty="0" err="1" smtClean="0"/>
              <a:t>options</a:t>
            </a:r>
            <a:r>
              <a:rPr lang="sl-SI" sz="1400" dirty="0" smtClean="0"/>
              <a:t>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sl-SI" sz="14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sl-SI" sz="14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sl-SI" sz="14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l-SI" sz="14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sl-SI" sz="1400" dirty="0" smtClean="0"/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sl-SI" sz="1600" b="1" dirty="0" err="1" smtClean="0"/>
              <a:t>Highlights</a:t>
            </a:r>
            <a:endParaRPr lang="sl-SI" sz="1600" b="1" dirty="0"/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sl-SI" sz="1600" dirty="0" smtClean="0"/>
              <a:t>% </a:t>
            </a:r>
            <a:r>
              <a:rPr lang="sl-SI" sz="1600" dirty="0" err="1" smtClean="0"/>
              <a:t>sign</a:t>
            </a:r>
            <a:r>
              <a:rPr lang="sl-SI" sz="1600" dirty="0" smtClean="0"/>
              <a:t> </a:t>
            </a:r>
            <a:r>
              <a:rPr lang="sl-SI" sz="1600" b="1" dirty="0" err="1" smtClean="0"/>
              <a:t>must</a:t>
            </a:r>
            <a:r>
              <a:rPr lang="sl-SI" sz="1600" dirty="0" smtClean="0"/>
              <a:t> </a:t>
            </a:r>
            <a:r>
              <a:rPr lang="sl-SI" sz="1600" dirty="0" err="1" smtClean="0"/>
              <a:t>always</a:t>
            </a:r>
            <a:r>
              <a:rPr lang="sl-SI" sz="1600" dirty="0" smtClean="0"/>
              <a:t> be </a:t>
            </a:r>
            <a:r>
              <a:rPr lang="sl-SI" sz="1600" dirty="0" err="1" smtClean="0"/>
              <a:t>with</a:t>
            </a:r>
            <a:r>
              <a:rPr lang="sl-SI" sz="1600" dirty="0" smtClean="0"/>
              <a:t> </a:t>
            </a:r>
            <a:r>
              <a:rPr lang="sl-SI" sz="1600" dirty="0" err="1" smtClean="0"/>
              <a:t>the</a:t>
            </a:r>
            <a:r>
              <a:rPr lang="sl-SI" sz="1600" dirty="0" smtClean="0"/>
              <a:t> </a:t>
            </a:r>
            <a:r>
              <a:rPr lang="sl-SI" sz="1600" dirty="0" err="1" smtClean="0"/>
              <a:t>number</a:t>
            </a:r>
            <a:r>
              <a:rPr lang="sl-SI" sz="1600" dirty="0" smtClean="0"/>
              <a:t>?</a:t>
            </a:r>
            <a:endParaRPr lang="sl-SI" sz="1600" dirty="0" smtClean="0"/>
          </a:p>
          <a:p>
            <a:pPr marL="266700" lvl="2" indent="-266700">
              <a:spcBef>
                <a:spcPts val="1000"/>
              </a:spcBef>
              <a:buFont typeface="+mj-lt"/>
              <a:buAutoNum type="arabicPeriod"/>
            </a:pPr>
            <a:r>
              <a:rPr lang="sl-SI" sz="1400" dirty="0" err="1" smtClean="0"/>
              <a:t>The</a:t>
            </a:r>
            <a:r>
              <a:rPr lang="sl-SI" sz="1400" dirty="0" smtClean="0"/>
              <a:t> „</a:t>
            </a:r>
            <a:r>
              <a:rPr lang="sl-SI" sz="1400" dirty="0" err="1" smtClean="0"/>
              <a:t>Reducing</a:t>
            </a:r>
            <a:r>
              <a:rPr lang="sl-SI" sz="1400" dirty="0" smtClean="0"/>
              <a:t> </a:t>
            </a:r>
            <a:r>
              <a:rPr lang="sl-SI" sz="1400" dirty="0" err="1" smtClean="0"/>
              <a:t>Redundancy</a:t>
            </a:r>
            <a:r>
              <a:rPr lang="sl-SI" sz="1400" dirty="0" smtClean="0"/>
              <a:t>“ rule </a:t>
            </a:r>
            <a:r>
              <a:rPr lang="sl-SI" sz="1400" dirty="0" err="1" smtClean="0"/>
              <a:t>does</a:t>
            </a:r>
            <a:r>
              <a:rPr lang="sl-SI" sz="1400" dirty="0" smtClean="0"/>
              <a:t> not </a:t>
            </a:r>
            <a:r>
              <a:rPr lang="sl-SI" sz="1400" dirty="0" err="1" smtClean="0"/>
              <a:t>apply</a:t>
            </a:r>
            <a:r>
              <a:rPr lang="sl-SI" sz="1400" dirty="0" smtClean="0"/>
              <a:t> </a:t>
            </a:r>
            <a:r>
              <a:rPr lang="sl-SI" sz="1400" dirty="0" err="1" smtClean="0"/>
              <a:t>here</a:t>
            </a:r>
            <a:r>
              <a:rPr lang="sl-SI" sz="1400" dirty="0" smtClean="0"/>
              <a:t>, </a:t>
            </a:r>
            <a:r>
              <a:rPr lang="sl-SI" sz="1400" dirty="0" err="1" smtClean="0"/>
              <a:t>because</a:t>
            </a:r>
            <a:r>
              <a:rPr lang="sl-SI" sz="1400" dirty="0" smtClean="0"/>
              <a:t> </a:t>
            </a:r>
            <a:r>
              <a:rPr lang="sl-SI" sz="1400" dirty="0" err="1" smtClean="0"/>
              <a:t>there</a:t>
            </a:r>
            <a:r>
              <a:rPr lang="sl-SI" sz="1400" dirty="0" smtClean="0"/>
              <a:t> is </a:t>
            </a:r>
            <a:r>
              <a:rPr lang="sl-SI" sz="1400" b="1" dirty="0" smtClean="0"/>
              <a:t>no </a:t>
            </a:r>
            <a:r>
              <a:rPr lang="sl-SI" sz="1400" b="1" dirty="0" err="1" smtClean="0"/>
              <a:t>redundancy</a:t>
            </a:r>
            <a:r>
              <a:rPr lang="sl-SI" sz="1400" dirty="0" smtClean="0"/>
              <a:t>!</a:t>
            </a:r>
          </a:p>
          <a:p>
            <a:pPr marL="266700" lvl="2" indent="-266700">
              <a:spcBef>
                <a:spcPts val="1000"/>
              </a:spcBef>
              <a:buFont typeface="+mj-lt"/>
              <a:buAutoNum type="arabicPeriod"/>
            </a:pPr>
            <a:r>
              <a:rPr lang="sl-SI" sz="1400" dirty="0" err="1" smtClean="0"/>
              <a:t>If</a:t>
            </a:r>
            <a:r>
              <a:rPr lang="sl-SI" sz="1400" dirty="0" smtClean="0"/>
              <a:t> % in </a:t>
            </a:r>
            <a:r>
              <a:rPr lang="sl-SI" sz="1400" dirty="0" err="1" smtClean="0"/>
              <a:t>key</a:t>
            </a:r>
            <a:r>
              <a:rPr lang="sl-SI" sz="1400" dirty="0" smtClean="0"/>
              <a:t> </a:t>
            </a:r>
            <a:r>
              <a:rPr lang="sl-SI" sz="1400" dirty="0" err="1" smtClean="0"/>
              <a:t>message</a:t>
            </a:r>
            <a:r>
              <a:rPr lang="sl-SI" sz="1400" dirty="0" smtClean="0"/>
              <a:t> is </a:t>
            </a:r>
            <a:r>
              <a:rPr lang="sl-SI" sz="1400" dirty="0" err="1" smtClean="0"/>
              <a:t>written</a:t>
            </a:r>
            <a:r>
              <a:rPr lang="sl-SI" sz="1400" dirty="0" smtClean="0"/>
              <a:t> in </a:t>
            </a:r>
            <a:r>
              <a:rPr lang="sl-SI" sz="1400" dirty="0" err="1" smtClean="0"/>
              <a:t>brackets</a:t>
            </a:r>
            <a:r>
              <a:rPr lang="sl-SI" sz="1400" dirty="0" smtClean="0"/>
              <a:t> </a:t>
            </a:r>
            <a:r>
              <a:rPr lang="sl-SI" sz="1400" dirty="0" err="1" smtClean="0"/>
              <a:t>e.g</a:t>
            </a:r>
            <a:r>
              <a:rPr lang="sl-SI" sz="1400" dirty="0" smtClean="0"/>
              <a:t>. </a:t>
            </a:r>
            <a:r>
              <a:rPr lang="sl-SI" sz="1400" i="1" dirty="0" smtClean="0"/>
              <a:t>(+15%)</a:t>
            </a:r>
            <a:r>
              <a:rPr lang="sl-SI" sz="1400" dirty="0" smtClean="0"/>
              <a:t>, </a:t>
            </a:r>
            <a:r>
              <a:rPr lang="sl-SI" sz="1400" dirty="0" err="1" smtClean="0"/>
              <a:t>then</a:t>
            </a:r>
            <a:r>
              <a:rPr lang="sl-SI" sz="1400" dirty="0" smtClean="0"/>
              <a:t> </a:t>
            </a:r>
            <a:r>
              <a:rPr lang="sl-SI" sz="1400" dirty="0" err="1" smtClean="0"/>
              <a:t>we</a:t>
            </a:r>
            <a:r>
              <a:rPr lang="sl-SI" sz="1400" dirty="0" smtClean="0"/>
              <a:t> </a:t>
            </a:r>
            <a:r>
              <a:rPr lang="sl-SI" sz="1400" dirty="0" err="1" smtClean="0"/>
              <a:t>can</a:t>
            </a:r>
            <a:r>
              <a:rPr lang="sl-SI" sz="1400" dirty="0" smtClean="0"/>
              <a:t> </a:t>
            </a:r>
            <a:r>
              <a:rPr lang="sl-SI" sz="1400" dirty="0" err="1" smtClean="0"/>
              <a:t>use</a:t>
            </a:r>
            <a:r>
              <a:rPr lang="sl-SI" sz="1400" dirty="0" smtClean="0"/>
              <a:t> </a:t>
            </a:r>
            <a:r>
              <a:rPr lang="sl-SI" sz="1400" dirty="0" err="1" smtClean="0"/>
              <a:t>the</a:t>
            </a:r>
            <a:r>
              <a:rPr lang="sl-SI" sz="1400" dirty="0" smtClean="0"/>
              <a:t> </a:t>
            </a:r>
            <a:r>
              <a:rPr lang="sl-SI" sz="1400" dirty="0" err="1" smtClean="0"/>
              <a:t>brackets</a:t>
            </a:r>
            <a:r>
              <a:rPr lang="sl-SI" sz="1400" dirty="0" smtClean="0"/>
              <a:t> </a:t>
            </a:r>
            <a:r>
              <a:rPr lang="sl-SI" sz="1400" dirty="0" err="1" smtClean="0"/>
              <a:t>also</a:t>
            </a:r>
            <a:r>
              <a:rPr lang="sl-SI" sz="1400" dirty="0" smtClean="0"/>
              <a:t> in </a:t>
            </a:r>
            <a:r>
              <a:rPr lang="sl-SI" sz="1400" dirty="0" err="1" smtClean="0"/>
              <a:t>highlights</a:t>
            </a:r>
            <a:r>
              <a:rPr lang="sl-SI" sz="1400" dirty="0" smtClean="0"/>
              <a:t> (as I </a:t>
            </a:r>
            <a:r>
              <a:rPr lang="sl-SI" sz="1400" dirty="0" err="1" smtClean="0"/>
              <a:t>proposed</a:t>
            </a:r>
            <a:r>
              <a:rPr lang="sl-SI" sz="1400" dirty="0" smtClean="0"/>
              <a:t> </a:t>
            </a:r>
            <a:r>
              <a:rPr lang="sl-SI" sz="1400" dirty="0" err="1" smtClean="0"/>
              <a:t>for</a:t>
            </a:r>
            <a:r>
              <a:rPr lang="sl-SI" sz="1400" dirty="0" smtClean="0"/>
              <a:t> BARC </a:t>
            </a:r>
            <a:r>
              <a:rPr lang="sl-SI" sz="1400" dirty="0" err="1" smtClean="0"/>
              <a:t>examples</a:t>
            </a:r>
            <a:r>
              <a:rPr lang="sl-SI" sz="1400" dirty="0" smtClean="0"/>
              <a:t>) – </a:t>
            </a:r>
            <a:r>
              <a:rPr lang="sl-SI" sz="1400" dirty="0" err="1" smtClean="0"/>
              <a:t>has</a:t>
            </a:r>
            <a:r>
              <a:rPr lang="sl-SI" sz="1400" dirty="0" smtClean="0"/>
              <a:t> to be </a:t>
            </a:r>
            <a:r>
              <a:rPr lang="sl-SI" sz="1400" dirty="0" err="1" smtClean="0"/>
              <a:t>defined</a:t>
            </a:r>
            <a:r>
              <a:rPr lang="sl-SI" sz="1400" dirty="0" smtClean="0"/>
              <a:t> as a rule (</a:t>
            </a:r>
            <a:r>
              <a:rPr lang="sl-SI" sz="1400" dirty="0" err="1" smtClean="0"/>
              <a:t>for</a:t>
            </a:r>
            <a:r>
              <a:rPr lang="sl-SI" sz="1400" dirty="0" smtClean="0"/>
              <a:t> </a:t>
            </a:r>
            <a:r>
              <a:rPr lang="sl-SI" sz="1400" dirty="0" err="1" smtClean="0"/>
              <a:t>better</a:t>
            </a:r>
            <a:r>
              <a:rPr lang="sl-SI" sz="1400" dirty="0" smtClean="0"/>
              <a:t> </a:t>
            </a:r>
            <a:r>
              <a:rPr lang="sl-SI" sz="1400" dirty="0" err="1" smtClean="0"/>
              <a:t>message</a:t>
            </a:r>
            <a:r>
              <a:rPr lang="sl-SI" sz="1400" dirty="0" smtClean="0"/>
              <a:t> – </a:t>
            </a:r>
            <a:r>
              <a:rPr lang="sl-SI" sz="1400" dirty="0" err="1" smtClean="0"/>
              <a:t>highlight</a:t>
            </a:r>
            <a:r>
              <a:rPr lang="sl-SI" sz="1400" dirty="0" smtClean="0"/>
              <a:t> </a:t>
            </a:r>
            <a:r>
              <a:rPr lang="sl-SI" sz="1400" dirty="0" err="1" smtClean="0"/>
              <a:t>consistency</a:t>
            </a:r>
            <a:r>
              <a:rPr lang="sl-SI" sz="1400" dirty="0" smtClean="0"/>
              <a:t>)</a:t>
            </a:r>
          </a:p>
          <a:p>
            <a:pPr marL="266700" lvl="2" indent="-266700">
              <a:spcBef>
                <a:spcPts val="1000"/>
              </a:spcBef>
              <a:buFont typeface="+mj-lt"/>
              <a:buAutoNum type="arabicPeriod"/>
            </a:pPr>
            <a:r>
              <a:rPr lang="sl-SI" sz="1400" dirty="0" err="1" smtClean="0"/>
              <a:t>And</a:t>
            </a:r>
            <a:r>
              <a:rPr lang="sl-SI" sz="1400" dirty="0" smtClean="0"/>
              <a:t> </a:t>
            </a:r>
            <a:r>
              <a:rPr lang="sl-SI" sz="1400" dirty="0" err="1" smtClean="0"/>
              <a:t>also</a:t>
            </a:r>
            <a:r>
              <a:rPr lang="sl-SI" sz="1400" dirty="0" smtClean="0"/>
              <a:t> </a:t>
            </a:r>
            <a:r>
              <a:rPr lang="sl-SI" sz="1400" dirty="0" err="1" smtClean="0"/>
              <a:t>here</a:t>
            </a:r>
            <a:r>
              <a:rPr lang="sl-SI" sz="1400" dirty="0" smtClean="0"/>
              <a:t>: </a:t>
            </a:r>
            <a:r>
              <a:rPr lang="sl-SI" sz="1400" i="1" dirty="0" err="1" smtClean="0"/>
              <a:t>italics</a:t>
            </a:r>
            <a:endParaRPr lang="sl-SI" sz="1400" i="1" dirty="0" smtClean="0"/>
          </a:p>
          <a:p>
            <a:pPr marL="971550" lvl="1" indent="-514350">
              <a:buFont typeface="+mj-lt"/>
              <a:buAutoNum type="arabicPeriod"/>
            </a:pPr>
            <a:endParaRPr lang="sl-SI" sz="1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01230" y="1182255"/>
            <a:ext cx="7034043" cy="6557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349" r="8339"/>
          <a:stretch/>
        </p:blipFill>
        <p:spPr>
          <a:xfrm>
            <a:off x="460516" y="1647428"/>
            <a:ext cx="4392000" cy="27095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6114" t="1" r="64278" b="41415"/>
          <a:stretch/>
        </p:blipFill>
        <p:spPr>
          <a:xfrm>
            <a:off x="5454765" y="4802551"/>
            <a:ext cx="701913" cy="1673979"/>
          </a:xfrm>
          <a:prstGeom prst="rect">
            <a:avLst/>
          </a:prstGeom>
        </p:spPr>
      </p:pic>
      <p:sp>
        <p:nvSpPr>
          <p:cNvPr id="12" name="Line Callout 1 (No Border) 11"/>
          <p:cNvSpPr/>
          <p:nvPr/>
        </p:nvSpPr>
        <p:spPr>
          <a:xfrm>
            <a:off x="6872910" y="6129665"/>
            <a:ext cx="947234" cy="402587"/>
          </a:xfrm>
          <a:prstGeom prst="callout1">
            <a:avLst>
              <a:gd name="adj1" fmla="val 45950"/>
              <a:gd name="adj2" fmla="val -1384"/>
              <a:gd name="adj3" fmla="val 45565"/>
              <a:gd name="adj4" fmla="val -6304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dirty="0" err="1" smtClean="0">
                <a:solidFill>
                  <a:schemeClr val="tx1"/>
                </a:solidFill>
              </a:rPr>
              <a:t>From</a:t>
            </a:r>
            <a:r>
              <a:rPr lang="sl-SI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ine Callout 1 (No Border) 12"/>
          <p:cNvSpPr/>
          <p:nvPr/>
        </p:nvSpPr>
        <p:spPr>
          <a:xfrm>
            <a:off x="6872910" y="4968154"/>
            <a:ext cx="947234" cy="402587"/>
          </a:xfrm>
          <a:prstGeom prst="callout1">
            <a:avLst>
              <a:gd name="adj1" fmla="val 45950"/>
              <a:gd name="adj2" fmla="val -1384"/>
              <a:gd name="adj3" fmla="val 45565"/>
              <a:gd name="adj4" fmla="val -8872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dirty="0" smtClean="0">
                <a:solidFill>
                  <a:schemeClr val="tx1"/>
                </a:solidFill>
              </a:rPr>
              <a:t>To: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8477" y="5069447"/>
            <a:ext cx="197796" cy="2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526807" y="5069447"/>
            <a:ext cx="197796" cy="20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8609" y="5069447"/>
            <a:ext cx="200000" cy="20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1953" y="6226883"/>
            <a:ext cx="409524" cy="1040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92338" y="6226882"/>
            <a:ext cx="428571" cy="10407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8312521" y="6232452"/>
            <a:ext cx="428571" cy="1047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52483" y="5069447"/>
            <a:ext cx="197796" cy="20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63089" y="6232452"/>
            <a:ext cx="428571" cy="104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726986"/>
              </p:ext>
            </p:extLst>
          </p:nvPr>
        </p:nvGraphicFramePr>
        <p:xfrm>
          <a:off x="5422170" y="2101149"/>
          <a:ext cx="4681838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753"/>
                <a:gridCol w="1469130"/>
                <a:gridCol w="2869955"/>
              </a:tblGrid>
              <a:tr h="2705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 err="1" smtClean="0"/>
                        <a:t>Meaning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 err="1" smtClean="0"/>
                        <a:t>Visual</a:t>
                      </a:r>
                      <a:r>
                        <a:rPr lang="sl-SI" b="1" dirty="0" smtClean="0"/>
                        <a:t> variable</a:t>
                      </a:r>
                      <a:endParaRPr lang="en-US" b="1" dirty="0"/>
                    </a:p>
                  </a:txBody>
                  <a:tcPr/>
                </a:tc>
              </a:tr>
              <a:tr h="270511"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From</a:t>
                      </a:r>
                      <a:r>
                        <a:rPr lang="sl-SI" dirty="0" smtClean="0"/>
                        <a:t> (</a:t>
                      </a:r>
                      <a:r>
                        <a:rPr lang="sl-SI" dirty="0" err="1" smtClean="0"/>
                        <a:t>Basis</a:t>
                      </a:r>
                      <a:r>
                        <a:rPr lang="sl-SI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(</a:t>
                      </a:r>
                      <a:r>
                        <a:rPr lang="sl-SI" dirty="0" err="1" smtClean="0"/>
                        <a:t>Axis</a:t>
                      </a:r>
                      <a:r>
                        <a:rPr lang="sl-SI" dirty="0" smtClean="0"/>
                        <a:t>)</a:t>
                      </a:r>
                      <a:r>
                        <a:rPr lang="sl-SI" baseline="0" dirty="0" smtClean="0"/>
                        <a:t> line </a:t>
                      </a:r>
                      <a:r>
                        <a:rPr lang="sl-SI" baseline="0" dirty="0" err="1" smtClean="0"/>
                        <a:t>pattern</a:t>
                      </a:r>
                      <a:endParaRPr lang="en-US" dirty="0"/>
                    </a:p>
                  </a:txBody>
                  <a:tcPr/>
                </a:tc>
              </a:tr>
              <a:tr h="270511"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Marker</a:t>
                      </a:r>
                      <a:r>
                        <a:rPr lang="sl-SI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baseline="0" dirty="0" err="1" smtClean="0">
                          <a:solidFill>
                            <a:schemeClr val="tx1"/>
                          </a:solidFill>
                        </a:rPr>
                        <a:t>pattern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805"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Length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of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deviation</a:t>
                      </a:r>
                      <a:r>
                        <a:rPr lang="sl-SI" baseline="0" dirty="0" smtClean="0"/>
                        <a:t> line</a:t>
                      </a:r>
                      <a:endParaRPr lang="en-US" dirty="0"/>
                    </a:p>
                  </a:txBody>
                  <a:tcPr/>
                </a:tc>
              </a:tr>
              <a:tr h="266805"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Good</a:t>
                      </a:r>
                      <a:r>
                        <a:rPr lang="sl-SI" dirty="0" smtClean="0"/>
                        <a:t>/</a:t>
                      </a:r>
                      <a:r>
                        <a:rPr lang="sl-SI" dirty="0" err="1" smtClean="0"/>
                        <a:t>Bad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Red/</a:t>
                      </a:r>
                      <a:r>
                        <a:rPr lang="sl-SI" dirty="0" err="1" smtClean="0"/>
                        <a:t>green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color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Line Callout 1 (No Border) 23"/>
          <p:cNvSpPr/>
          <p:nvPr/>
        </p:nvSpPr>
        <p:spPr>
          <a:xfrm>
            <a:off x="2689111" y="5601931"/>
            <a:ext cx="2947999" cy="402587"/>
          </a:xfrm>
          <a:prstGeom prst="callout1">
            <a:avLst>
              <a:gd name="adj1" fmla="val 50783"/>
              <a:gd name="adj2" fmla="val -9633"/>
              <a:gd name="adj3" fmla="val 45566"/>
              <a:gd name="adj4" fmla="val -1051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dirty="0" err="1" smtClean="0">
                <a:solidFill>
                  <a:schemeClr val="tx1"/>
                </a:solidFill>
              </a:rPr>
              <a:t>Deviation</a:t>
            </a:r>
            <a:r>
              <a:rPr lang="sl-SI" dirty="0" smtClean="0">
                <a:solidFill>
                  <a:schemeClr val="tx1"/>
                </a:solidFill>
              </a:rPr>
              <a:t> = To - </a:t>
            </a:r>
            <a:r>
              <a:rPr lang="sl-SI" dirty="0" err="1" smtClean="0">
                <a:solidFill>
                  <a:schemeClr val="tx1"/>
                </a:solidFill>
              </a:rPr>
              <a:t>From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 rot="10800000" flipH="1">
            <a:off x="5041356" y="5169446"/>
            <a:ext cx="262646" cy="1161512"/>
          </a:xfrm>
          <a:prstGeom prst="leftBrace">
            <a:avLst>
              <a:gd name="adj1" fmla="val 46629"/>
              <a:gd name="adj2" fmla="val 4702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Variance </a:t>
            </a:r>
            <a:r>
              <a:rPr lang="sl-SI" dirty="0" smtClean="0"/>
              <a:t>%: </a:t>
            </a:r>
            <a:r>
              <a:rPr lang="sl-SI" dirty="0" err="1" smtClean="0"/>
              <a:t>shapes</a:t>
            </a:r>
            <a:r>
              <a:rPr lang="sl-SI" dirty="0" smtClean="0"/>
              <a:t> are </a:t>
            </a:r>
            <a:r>
              <a:rPr lang="sl-SI" dirty="0" err="1" smtClean="0"/>
              <a:t>now</a:t>
            </a:r>
            <a:r>
              <a:rPr lang="sl-SI" dirty="0" smtClean="0"/>
              <a:t> </a:t>
            </a:r>
            <a:r>
              <a:rPr lang="sl-SI" dirty="0" err="1" smtClean="0"/>
              <a:t>defined</a:t>
            </a:r>
            <a:r>
              <a:rPr lang="sl-SI" dirty="0" smtClean="0"/>
              <a:t>,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err="1" smtClean="0"/>
              <a:t>only</a:t>
            </a:r>
            <a:r>
              <a:rPr lang="sl-SI" dirty="0" smtClean="0"/>
              <a:t> </a:t>
            </a:r>
            <a:r>
              <a:rPr lang="sl-SI" dirty="0" smtClean="0"/>
              <a:t>some </a:t>
            </a:r>
            <a:r>
              <a:rPr lang="sl-SI" dirty="0" err="1" smtClean="0"/>
              <a:t>minor</a:t>
            </a:r>
            <a:r>
              <a:rPr lang="sl-SI" dirty="0" smtClean="0"/>
              <a:t> </a:t>
            </a:r>
            <a:r>
              <a:rPr lang="sl-SI" dirty="0" err="1" smtClean="0"/>
              <a:t>problems</a:t>
            </a:r>
            <a:r>
              <a:rPr lang="sl-SI" dirty="0" smtClean="0"/>
              <a:t> </a:t>
            </a:r>
            <a:r>
              <a:rPr lang="sl-SI" dirty="0" err="1" smtClean="0"/>
              <a:t>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Marker </a:t>
            </a:r>
            <a:r>
              <a:rPr lang="sl-SI" sz="2800" dirty="0" err="1" smtClean="0"/>
              <a:t>shapes</a:t>
            </a:r>
            <a:r>
              <a:rPr lang="sl-SI" sz="2800" dirty="0" smtClean="0"/>
              <a:t>, </a:t>
            </a:r>
            <a:r>
              <a:rPr lang="sl-SI" sz="2800" dirty="0" err="1" smtClean="0"/>
              <a:t>colors</a:t>
            </a:r>
            <a:r>
              <a:rPr lang="sl-SI" sz="2800" dirty="0" smtClean="0"/>
              <a:t> </a:t>
            </a:r>
            <a:r>
              <a:rPr lang="sl-SI" sz="2800" dirty="0" err="1" smtClean="0"/>
              <a:t>and</a:t>
            </a:r>
            <a:r>
              <a:rPr lang="sl-SI" sz="2800" dirty="0" smtClean="0"/>
              <a:t> </a:t>
            </a:r>
            <a:r>
              <a:rPr lang="sl-SI" sz="2800" dirty="0" err="1" smtClean="0"/>
              <a:t>sizes</a:t>
            </a:r>
            <a:r>
              <a:rPr lang="sl-SI" sz="2800" dirty="0" smtClean="0"/>
              <a:t> in Variance %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16" y="2425841"/>
            <a:ext cx="2383052" cy="2654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230" y="982501"/>
            <a:ext cx="4204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In </a:t>
            </a:r>
            <a:r>
              <a:rPr lang="sl-SI" sz="1600" dirty="0" err="1" smtClean="0"/>
              <a:t>current</a:t>
            </a:r>
            <a:r>
              <a:rPr lang="sl-SI" sz="1600" dirty="0" smtClean="0"/>
              <a:t> IBCS </a:t>
            </a:r>
            <a:r>
              <a:rPr lang="sl-SI" sz="1600" dirty="0" err="1" smtClean="0"/>
              <a:t>definition</a:t>
            </a:r>
            <a:r>
              <a:rPr lang="sl-SI" sz="1600" dirty="0" smtClean="0"/>
              <a:t> </a:t>
            </a:r>
            <a:r>
              <a:rPr lang="sl-SI" sz="1600" dirty="0" err="1" smtClean="0"/>
              <a:t>we</a:t>
            </a:r>
            <a:r>
              <a:rPr lang="sl-SI" sz="1600" dirty="0" smtClean="0"/>
              <a:t> are </a:t>
            </a:r>
            <a:r>
              <a:rPr lang="sl-SI" sz="1600" dirty="0" err="1" smtClean="0"/>
              <a:t>using</a:t>
            </a:r>
            <a:r>
              <a:rPr lang="sl-SI" sz="1600" dirty="0" smtClean="0"/>
              <a:t> </a:t>
            </a:r>
            <a:r>
              <a:rPr lang="sl-SI" sz="1600" b="1" dirty="0" smtClean="0"/>
              <a:t>4 </a:t>
            </a:r>
            <a:r>
              <a:rPr lang="sl-SI" sz="1600" b="1" dirty="0" err="1" smtClean="0"/>
              <a:t>different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visual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variables</a:t>
            </a:r>
            <a:r>
              <a:rPr lang="sl-SI" sz="1600" b="1" dirty="0" smtClean="0"/>
              <a:t> </a:t>
            </a:r>
            <a:r>
              <a:rPr lang="sl-SI" sz="1600" dirty="0" smtClean="0"/>
              <a:t>to </a:t>
            </a:r>
            <a:r>
              <a:rPr lang="sl-SI" sz="1600" dirty="0" err="1" smtClean="0"/>
              <a:t>code</a:t>
            </a:r>
            <a:r>
              <a:rPr lang="sl-SI" sz="1600" dirty="0" smtClean="0"/>
              <a:t> </a:t>
            </a:r>
            <a:r>
              <a:rPr lang="sl-SI" sz="1600" dirty="0" err="1" smtClean="0"/>
              <a:t>Scenarios</a:t>
            </a:r>
            <a:r>
              <a:rPr lang="sl-SI" sz="1600" dirty="0" smtClean="0"/>
              <a:t> – a </a:t>
            </a:r>
            <a:r>
              <a:rPr lang="sl-SI" sz="1600" dirty="0" err="1" smtClean="0"/>
              <a:t>simple</a:t>
            </a:r>
            <a:r>
              <a:rPr lang="sl-SI" sz="1600" dirty="0" smtClean="0"/>
              <a:t> (</a:t>
            </a:r>
            <a:r>
              <a:rPr lang="sl-SI" sz="1600" dirty="0" err="1" smtClean="0"/>
              <a:t>but</a:t>
            </a:r>
            <a:r>
              <a:rPr lang="sl-SI" sz="1600" dirty="0" smtClean="0"/>
              <a:t> </a:t>
            </a:r>
            <a:r>
              <a:rPr lang="sl-SI" sz="1600" dirty="0" err="1" smtClean="0"/>
              <a:t>important</a:t>
            </a:r>
            <a:r>
              <a:rPr lang="sl-SI" sz="1600" dirty="0" smtClean="0"/>
              <a:t>…) </a:t>
            </a:r>
            <a:r>
              <a:rPr lang="sl-SI" sz="1600" dirty="0" err="1" smtClean="0"/>
              <a:t>category</a:t>
            </a:r>
            <a:r>
              <a:rPr lang="sl-SI" sz="1600" dirty="0" smtClean="0"/>
              <a:t> </a:t>
            </a:r>
            <a:r>
              <a:rPr lang="sl-SI" sz="1600" dirty="0" err="1" smtClean="0"/>
              <a:t>dimension</a:t>
            </a:r>
            <a:r>
              <a:rPr lang="sl-SI" sz="1600" dirty="0" smtClean="0"/>
              <a:t> </a:t>
            </a:r>
            <a:r>
              <a:rPr lang="sl-SI" sz="1600" dirty="0" err="1" smtClean="0"/>
              <a:t>with</a:t>
            </a:r>
            <a:r>
              <a:rPr lang="sl-SI" sz="1600" dirty="0" smtClean="0"/>
              <a:t> </a:t>
            </a:r>
            <a:r>
              <a:rPr lang="sl-SI" sz="1600" dirty="0" err="1" smtClean="0"/>
              <a:t>only</a:t>
            </a:r>
            <a:r>
              <a:rPr lang="sl-SI" sz="1600" dirty="0" smtClean="0"/>
              <a:t> 4 </a:t>
            </a:r>
            <a:r>
              <a:rPr lang="sl-SI" sz="1600" dirty="0" err="1" smtClean="0"/>
              <a:t>elements</a:t>
            </a:r>
            <a:r>
              <a:rPr lang="sl-SI" sz="1600" dirty="0" smtClean="0"/>
              <a:t>: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12266" y="2611656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1. </a:t>
            </a:r>
            <a:r>
              <a:rPr lang="sl-SI" dirty="0" err="1" smtClean="0">
                <a:solidFill>
                  <a:srgbClr val="FF0000"/>
                </a:solidFill>
              </a:rPr>
              <a:t>Pattern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8615" y="2639472"/>
            <a:ext cx="2629911" cy="31370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12266" y="3165685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2</a:t>
            </a:r>
            <a:r>
              <a:rPr lang="sl-SI" dirty="0" smtClean="0">
                <a:solidFill>
                  <a:srgbClr val="FF0000"/>
                </a:solidFill>
              </a:rPr>
              <a:t>. </a:t>
            </a:r>
            <a:r>
              <a:rPr lang="sl-SI" dirty="0" err="1" smtClean="0">
                <a:solidFill>
                  <a:srgbClr val="FF0000"/>
                </a:solidFill>
              </a:rPr>
              <a:t>Shape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8615" y="3193501"/>
            <a:ext cx="2629911" cy="31370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12266" y="3949263"/>
            <a:ext cx="77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3. </a:t>
            </a:r>
            <a:r>
              <a:rPr lang="sl-SI" dirty="0" err="1" smtClean="0">
                <a:solidFill>
                  <a:srgbClr val="FF0000"/>
                </a:solidFill>
              </a:rPr>
              <a:t>Size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911" y="5394309"/>
            <a:ext cx="18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4</a:t>
            </a:r>
            <a:r>
              <a:rPr lang="sl-SI" dirty="0" smtClean="0">
                <a:solidFill>
                  <a:srgbClr val="FF0000"/>
                </a:solidFill>
              </a:rPr>
              <a:t>. </a:t>
            </a:r>
            <a:r>
              <a:rPr lang="sl-SI" dirty="0" err="1" smtClean="0">
                <a:solidFill>
                  <a:srgbClr val="FF0000"/>
                </a:solidFill>
              </a:rPr>
              <a:t>Color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Lightness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526" y="4732841"/>
            <a:ext cx="2462588" cy="2057400"/>
          </a:xfrm>
          <a:prstGeom prst="rect">
            <a:avLst/>
          </a:prstGeom>
        </p:spPr>
      </p:pic>
      <p:sp>
        <p:nvSpPr>
          <p:cNvPr id="17" name="Right Brace 16"/>
          <p:cNvSpPr/>
          <p:nvPr/>
        </p:nvSpPr>
        <p:spPr>
          <a:xfrm>
            <a:off x="2894495" y="3755404"/>
            <a:ext cx="174031" cy="716649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 rot="5400000">
            <a:off x="988986" y="4788999"/>
            <a:ext cx="147334" cy="82348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28077" y="5217763"/>
            <a:ext cx="331773" cy="3137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08886" y="917983"/>
            <a:ext cx="581008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err="1" smtClean="0"/>
              <a:t>My</a:t>
            </a:r>
            <a:r>
              <a:rPr lang="sl-SI" sz="1600" dirty="0" smtClean="0"/>
              <a:t> </a:t>
            </a:r>
            <a:r>
              <a:rPr lang="sl-SI" sz="1600" dirty="0" err="1" smtClean="0"/>
              <a:t>comments</a:t>
            </a:r>
            <a:r>
              <a:rPr lang="sl-SI" sz="1600" dirty="0" smtClean="0"/>
              <a:t>/</a:t>
            </a:r>
            <a:r>
              <a:rPr lang="sl-SI" sz="1600" dirty="0" err="1" smtClean="0"/>
              <a:t>suggestions</a:t>
            </a:r>
            <a:r>
              <a:rPr lang="sl-SI" sz="1600" dirty="0" smtClean="0"/>
              <a:t>:</a:t>
            </a:r>
          </a:p>
          <a:p>
            <a:pPr marL="279400" indent="-279400">
              <a:spcBef>
                <a:spcPts val="1200"/>
              </a:spcBef>
              <a:buFont typeface="+mj-lt"/>
              <a:buAutoNum type="alphaLcPeriod"/>
            </a:pPr>
            <a:r>
              <a:rPr lang="sl-SI" sz="1600" dirty="0" err="1" smtClean="0"/>
              <a:t>Using</a:t>
            </a:r>
            <a:r>
              <a:rPr lang="sl-SI" sz="1600" dirty="0" smtClean="0"/>
              <a:t> </a:t>
            </a:r>
            <a:r>
              <a:rPr lang="sl-SI" sz="1600" b="1" dirty="0" smtClean="0"/>
              <a:t>4 </a:t>
            </a:r>
            <a:r>
              <a:rPr lang="sl-SI" sz="1600" b="1" dirty="0" err="1" smtClean="0"/>
              <a:t>visual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variables</a:t>
            </a:r>
            <a:r>
              <a:rPr lang="sl-SI" sz="1600" b="1" dirty="0" smtClean="0"/>
              <a:t> is </a:t>
            </a:r>
            <a:r>
              <a:rPr lang="sl-SI" sz="1600" b="1" dirty="0" err="1" smtClean="0"/>
              <a:t>unnacessary</a:t>
            </a:r>
            <a:r>
              <a:rPr lang="sl-SI" sz="1600" dirty="0" smtClean="0"/>
              <a:t>, </a:t>
            </a:r>
            <a:r>
              <a:rPr lang="sl-SI" sz="1600" dirty="0" err="1" smtClean="0"/>
              <a:t>too</a:t>
            </a:r>
            <a:r>
              <a:rPr lang="sl-SI" sz="1600" dirty="0" smtClean="0"/>
              <a:t> </a:t>
            </a:r>
            <a:r>
              <a:rPr lang="sl-SI" sz="1600" dirty="0" err="1" smtClean="0"/>
              <a:t>complicated</a:t>
            </a:r>
            <a:r>
              <a:rPr lang="sl-SI" sz="1600" dirty="0" smtClean="0"/>
              <a:t> </a:t>
            </a:r>
            <a:r>
              <a:rPr lang="sl-SI" sz="1600" dirty="0" err="1" smtClean="0"/>
              <a:t>and</a:t>
            </a:r>
            <a:r>
              <a:rPr lang="sl-SI" sz="1600" dirty="0" smtClean="0"/>
              <a:t> </a:t>
            </a:r>
            <a:r>
              <a:rPr lang="sl-SI" sz="1600" dirty="0" err="1" smtClean="0"/>
              <a:t>produces</a:t>
            </a:r>
            <a:r>
              <a:rPr lang="sl-SI" sz="1600" dirty="0" smtClean="0"/>
              <a:t> </a:t>
            </a:r>
            <a:r>
              <a:rPr lang="sl-SI" sz="1600" dirty="0" err="1" smtClean="0"/>
              <a:t>problems</a:t>
            </a:r>
            <a:r>
              <a:rPr lang="sl-SI" sz="1600" dirty="0" smtClean="0"/>
              <a:t> in </a:t>
            </a:r>
            <a:r>
              <a:rPr lang="sl-SI" sz="1600" dirty="0" err="1" smtClean="0"/>
              <a:t>implementation</a:t>
            </a:r>
            <a:r>
              <a:rPr lang="sl-SI" sz="1600" dirty="0" smtClean="0"/>
              <a:t> </a:t>
            </a:r>
            <a:r>
              <a:rPr lang="sl-SI" sz="1600" dirty="0" err="1" smtClean="0"/>
              <a:t>and</a:t>
            </a:r>
            <a:r>
              <a:rPr lang="sl-SI" sz="1600" dirty="0" smtClean="0"/>
              <a:t> </a:t>
            </a:r>
            <a:r>
              <a:rPr lang="sl-SI" sz="1600" dirty="0" err="1" smtClean="0"/>
              <a:t>interpretation</a:t>
            </a:r>
            <a:r>
              <a:rPr lang="sl-SI" sz="1600" dirty="0" smtClean="0"/>
              <a:t>. </a:t>
            </a:r>
          </a:p>
          <a:p>
            <a:pPr marL="279400" indent="-279400">
              <a:spcBef>
                <a:spcPts val="1200"/>
              </a:spcBef>
              <a:buFont typeface="+mj-lt"/>
              <a:buAutoNum type="alphaLcPeriod"/>
            </a:pPr>
            <a:r>
              <a:rPr lang="sl-SI" sz="1600" dirty="0" err="1" smtClean="0"/>
              <a:t>Applying</a:t>
            </a:r>
            <a:r>
              <a:rPr lang="sl-SI" sz="1600" dirty="0" smtClean="0"/>
              <a:t> </a:t>
            </a:r>
            <a:r>
              <a:rPr lang="sl-SI" sz="1600" b="1" dirty="0" err="1" smtClean="0"/>
              <a:t>different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sizes</a:t>
            </a:r>
            <a:r>
              <a:rPr lang="sl-SI" sz="1600" b="1" dirty="0" smtClean="0"/>
              <a:t> is </a:t>
            </a:r>
            <a:r>
              <a:rPr lang="sl-SI" sz="1600" b="1" dirty="0" err="1" smtClean="0"/>
              <a:t>wrong</a:t>
            </a:r>
            <a:r>
              <a:rPr lang="sl-SI" sz="1600" dirty="0" smtClean="0"/>
              <a:t>! </a:t>
            </a:r>
            <a:r>
              <a:rPr lang="sl-SI" sz="1600" dirty="0" err="1" smtClean="0"/>
              <a:t>We</a:t>
            </a:r>
            <a:r>
              <a:rPr lang="sl-SI" sz="1600" dirty="0" smtClean="0"/>
              <a:t> </a:t>
            </a:r>
            <a:r>
              <a:rPr lang="sl-SI" sz="1600" dirty="0" err="1" smtClean="0"/>
              <a:t>should</a:t>
            </a:r>
            <a:r>
              <a:rPr lang="sl-SI" sz="1600" dirty="0" smtClean="0"/>
              <a:t> </a:t>
            </a:r>
            <a:r>
              <a:rPr lang="sl-SI" sz="1600" dirty="0" err="1" smtClean="0"/>
              <a:t>cancel</a:t>
            </a:r>
            <a:r>
              <a:rPr lang="sl-SI" sz="1600" dirty="0" smtClean="0"/>
              <a:t> </a:t>
            </a:r>
            <a:r>
              <a:rPr lang="sl-SI" sz="1600" dirty="0" err="1" smtClean="0"/>
              <a:t>the</a:t>
            </a:r>
            <a:r>
              <a:rPr lang="sl-SI" sz="1600" dirty="0" smtClean="0"/>
              <a:t> 50% </a:t>
            </a:r>
            <a:r>
              <a:rPr lang="sl-SI" sz="1600" dirty="0" err="1" smtClean="0"/>
              <a:t>size</a:t>
            </a:r>
            <a:r>
              <a:rPr lang="sl-SI" sz="1600" dirty="0" smtClean="0"/>
              <a:t> rule, </a:t>
            </a:r>
            <a:r>
              <a:rPr lang="sl-SI" sz="1600" dirty="0" err="1" smtClean="0"/>
              <a:t>because</a:t>
            </a:r>
            <a:r>
              <a:rPr lang="sl-SI" sz="1600" dirty="0" smtClean="0"/>
              <a:t> it </a:t>
            </a:r>
            <a:r>
              <a:rPr lang="sl-SI" sz="1600" dirty="0" err="1" smtClean="0"/>
              <a:t>produces</a:t>
            </a:r>
            <a:r>
              <a:rPr lang="sl-SI" sz="1600" dirty="0" smtClean="0"/>
              <a:t> a </a:t>
            </a:r>
            <a:r>
              <a:rPr lang="sl-SI" sz="1600" dirty="0" err="1" smtClean="0"/>
              <a:t>lie</a:t>
            </a:r>
            <a:r>
              <a:rPr lang="sl-SI" sz="1600" dirty="0" smtClean="0"/>
              <a:t> </a:t>
            </a:r>
            <a:r>
              <a:rPr lang="sl-SI" sz="1600" dirty="0" err="1" smtClean="0"/>
              <a:t>factor</a:t>
            </a:r>
            <a:r>
              <a:rPr lang="sl-SI" sz="1600" dirty="0" smtClean="0"/>
              <a:t> + </a:t>
            </a:r>
            <a:r>
              <a:rPr lang="sl-SI" sz="1600" dirty="0" err="1" smtClean="0"/>
              <a:t>cannot</a:t>
            </a:r>
            <a:r>
              <a:rPr lang="sl-SI" sz="1600" dirty="0" smtClean="0"/>
              <a:t> be </a:t>
            </a:r>
            <a:r>
              <a:rPr lang="sl-SI" sz="1600" dirty="0" err="1" smtClean="0"/>
              <a:t>consistantly</a:t>
            </a:r>
            <a:r>
              <a:rPr lang="sl-SI" sz="1600" dirty="0" smtClean="0"/>
              <a:t> </a:t>
            </a:r>
            <a:r>
              <a:rPr lang="sl-SI" sz="1600" dirty="0" err="1" smtClean="0"/>
              <a:t>applied</a:t>
            </a:r>
            <a:r>
              <a:rPr lang="sl-SI" sz="1600" dirty="0" smtClean="0"/>
              <a:t> to </a:t>
            </a:r>
            <a:r>
              <a:rPr lang="sl-SI" sz="1600" dirty="0" err="1" smtClean="0"/>
              <a:t>all</a:t>
            </a:r>
            <a:r>
              <a:rPr lang="sl-SI" sz="1600" dirty="0" smtClean="0"/>
              <a:t> </a:t>
            </a:r>
            <a:r>
              <a:rPr lang="sl-SI" sz="1600" dirty="0" err="1" smtClean="0"/>
              <a:t>charts</a:t>
            </a:r>
            <a:r>
              <a:rPr lang="sl-SI" sz="1600" dirty="0" smtClean="0"/>
              <a:t>. </a:t>
            </a:r>
            <a:r>
              <a:rPr lang="sl-SI" sz="1600" dirty="0"/>
              <a:t>On top </a:t>
            </a:r>
            <a:r>
              <a:rPr lang="sl-SI" sz="1600" dirty="0" err="1"/>
              <a:t>of</a:t>
            </a:r>
            <a:r>
              <a:rPr lang="sl-SI" sz="1600" dirty="0"/>
              <a:t> </a:t>
            </a:r>
            <a:r>
              <a:rPr lang="sl-SI" sz="1600" dirty="0" err="1"/>
              <a:t>that</a:t>
            </a:r>
            <a:r>
              <a:rPr lang="sl-SI" sz="1600" dirty="0"/>
              <a:t>, </a:t>
            </a:r>
            <a:r>
              <a:rPr lang="sl-SI" sz="1600" dirty="0" err="1"/>
              <a:t>size</a:t>
            </a:r>
            <a:r>
              <a:rPr lang="sl-SI" sz="1600" dirty="0"/>
              <a:t> is </a:t>
            </a:r>
            <a:r>
              <a:rPr lang="sl-SI" sz="1600" dirty="0" err="1"/>
              <a:t>also</a:t>
            </a:r>
            <a:r>
              <a:rPr lang="sl-SI" sz="1600" dirty="0"/>
              <a:t> used </a:t>
            </a:r>
            <a:r>
              <a:rPr lang="sl-SI" sz="1600" dirty="0" err="1"/>
              <a:t>for</a:t>
            </a:r>
            <a:r>
              <a:rPr lang="sl-SI" sz="1600" dirty="0"/>
              <a:t> </a:t>
            </a:r>
            <a:endParaRPr lang="sl-SI" sz="1600" dirty="0" smtClean="0"/>
          </a:p>
          <a:p>
            <a:pPr marL="622300" indent="-266700" defTabSz="266700"/>
            <a:r>
              <a:rPr lang="sl-SI" sz="1600" dirty="0"/>
              <a:t>	</a:t>
            </a:r>
            <a:r>
              <a:rPr lang="sl-SI" sz="1600" dirty="0" smtClean="0"/>
              <a:t>(</a:t>
            </a:r>
            <a:r>
              <a:rPr lang="sl-SI" sz="1600" dirty="0"/>
              <a:t>1) time </a:t>
            </a:r>
            <a:r>
              <a:rPr lang="sl-SI" sz="1600" dirty="0" err="1"/>
              <a:t>periods</a:t>
            </a:r>
            <a:r>
              <a:rPr lang="sl-SI" sz="1600" dirty="0"/>
              <a:t> (YQM) </a:t>
            </a:r>
            <a:r>
              <a:rPr lang="sl-SI" sz="1600" dirty="0" err="1"/>
              <a:t>and</a:t>
            </a:r>
            <a:r>
              <a:rPr lang="sl-SI" sz="1600" dirty="0"/>
              <a:t> </a:t>
            </a:r>
          </a:p>
          <a:p>
            <a:pPr marL="622300" indent="-266700" defTabSz="266700"/>
            <a:r>
              <a:rPr lang="sl-SI" sz="1600" dirty="0"/>
              <a:t>	(2) </a:t>
            </a:r>
            <a:r>
              <a:rPr lang="sl-SI" sz="1600" dirty="0" err="1"/>
              <a:t>Volume</a:t>
            </a:r>
            <a:r>
              <a:rPr lang="sl-SI" sz="1600" dirty="0"/>
              <a:t>/</a:t>
            </a:r>
            <a:r>
              <a:rPr lang="sl-SI" sz="1600" dirty="0" err="1"/>
              <a:t>Value</a:t>
            </a:r>
            <a:r>
              <a:rPr lang="sl-SI" sz="1600" dirty="0"/>
              <a:t> (</a:t>
            </a:r>
            <a:r>
              <a:rPr lang="sl-SI" sz="1600" dirty="0" err="1"/>
              <a:t>Volume</a:t>
            </a:r>
            <a:r>
              <a:rPr lang="sl-SI" sz="1600" dirty="0"/>
              <a:t> </a:t>
            </a:r>
            <a:r>
              <a:rPr lang="sl-SI" sz="1600" dirty="0" err="1" smtClean="0"/>
              <a:t>width</a:t>
            </a:r>
            <a:r>
              <a:rPr lang="sl-SI" sz="1600" dirty="0" smtClean="0"/>
              <a:t> = </a:t>
            </a:r>
            <a:r>
              <a:rPr lang="sl-SI" sz="1600" dirty="0"/>
              <a:t>X</a:t>
            </a:r>
            <a:r>
              <a:rPr lang="sl-SI" sz="1600" dirty="0" smtClean="0"/>
              <a:t>% </a:t>
            </a:r>
            <a:r>
              <a:rPr lang="sl-SI" sz="1600" dirty="0" err="1" smtClean="0"/>
              <a:t>Value</a:t>
            </a:r>
            <a:r>
              <a:rPr lang="sl-SI" sz="1600" dirty="0" smtClean="0"/>
              <a:t> </a:t>
            </a:r>
            <a:r>
              <a:rPr lang="sl-SI" sz="1600" dirty="0" err="1" smtClean="0"/>
              <a:t>width</a:t>
            </a:r>
            <a:r>
              <a:rPr lang="sl-SI" sz="1600" dirty="0" smtClean="0"/>
              <a:t>?)</a:t>
            </a:r>
          </a:p>
          <a:p>
            <a:pPr marL="279400" indent="-279400">
              <a:spcBef>
                <a:spcPts val="1200"/>
              </a:spcBef>
              <a:buFont typeface="+mj-lt"/>
              <a:buAutoNum type="alphaLcPeriod" startAt="3"/>
            </a:pPr>
            <a:r>
              <a:rPr lang="sl-SI" sz="1600" dirty="0" err="1" smtClean="0"/>
              <a:t>Using</a:t>
            </a:r>
            <a:r>
              <a:rPr lang="sl-SI" sz="1600" dirty="0" smtClean="0"/>
              <a:t> </a:t>
            </a:r>
            <a:r>
              <a:rPr lang="sl-SI" sz="1600" b="1" dirty="0" err="1" smtClean="0"/>
              <a:t>shapes</a:t>
            </a:r>
            <a:r>
              <a:rPr lang="sl-SI" sz="1600" dirty="0" smtClean="0"/>
              <a:t> </a:t>
            </a:r>
            <a:r>
              <a:rPr lang="sl-SI" sz="1600" dirty="0" err="1" smtClean="0"/>
              <a:t>for</a:t>
            </a:r>
            <a:r>
              <a:rPr lang="sl-SI" sz="1600" dirty="0" smtClean="0"/>
              <a:t> </a:t>
            </a:r>
            <a:r>
              <a:rPr lang="sl-SI" sz="1600" dirty="0" err="1" smtClean="0"/>
              <a:t>scenarios</a:t>
            </a:r>
            <a:r>
              <a:rPr lang="sl-SI" sz="1600" dirty="0" smtClean="0"/>
              <a:t> is OK in % variance </a:t>
            </a:r>
            <a:r>
              <a:rPr lang="sl-SI" sz="1600" dirty="0" err="1" smtClean="0"/>
              <a:t>charts</a:t>
            </a:r>
            <a:r>
              <a:rPr lang="sl-SI" sz="1600" dirty="0" smtClean="0"/>
              <a:t> („</a:t>
            </a:r>
            <a:r>
              <a:rPr lang="sl-SI" sz="1600" dirty="0" err="1" smtClean="0"/>
              <a:t>Pins</a:t>
            </a:r>
            <a:r>
              <a:rPr lang="sl-SI" sz="1600" dirty="0" smtClean="0"/>
              <a:t>“), </a:t>
            </a:r>
            <a:r>
              <a:rPr lang="sl-SI" sz="1600" dirty="0" err="1" smtClean="0"/>
              <a:t>but</a:t>
            </a:r>
            <a:r>
              <a:rPr lang="sl-SI" sz="1600" dirty="0" smtClean="0"/>
              <a:t> </a:t>
            </a:r>
            <a:r>
              <a:rPr lang="sl-SI" sz="1600" dirty="0" err="1" smtClean="0"/>
              <a:t>creates</a:t>
            </a:r>
            <a:r>
              <a:rPr lang="sl-SI" sz="1600" dirty="0" smtClean="0"/>
              <a:t> at </a:t>
            </a:r>
            <a:r>
              <a:rPr lang="sl-SI" sz="1600" dirty="0" err="1" smtClean="0"/>
              <a:t>least</a:t>
            </a:r>
            <a:r>
              <a:rPr lang="sl-SI" sz="1600" dirty="0" smtClean="0"/>
              <a:t> </a:t>
            </a:r>
            <a:r>
              <a:rPr lang="sl-SI" sz="1600" dirty="0" err="1" smtClean="0"/>
              <a:t>these</a:t>
            </a:r>
            <a:r>
              <a:rPr lang="sl-SI" sz="1600" dirty="0" smtClean="0"/>
              <a:t> </a:t>
            </a:r>
            <a:r>
              <a:rPr lang="sl-SI" sz="1600" dirty="0" err="1" smtClean="0"/>
              <a:t>problems</a:t>
            </a:r>
            <a:r>
              <a:rPr lang="sl-SI" sz="1600" dirty="0" smtClean="0"/>
              <a:t>:</a:t>
            </a:r>
          </a:p>
          <a:p>
            <a:pPr marL="622300" lvl="1" indent="-355600"/>
            <a:r>
              <a:rPr lang="sl-SI" sz="1600" dirty="0"/>
              <a:t>	</a:t>
            </a:r>
            <a:r>
              <a:rPr lang="sl-SI" sz="1600" dirty="0" smtClean="0"/>
              <a:t>(1) is </a:t>
            </a:r>
            <a:r>
              <a:rPr lang="sl-SI" sz="1600" b="1" dirty="0" err="1" smtClean="0"/>
              <a:t>redundant</a:t>
            </a:r>
            <a:r>
              <a:rPr lang="sl-SI" sz="1600" dirty="0" smtClean="0"/>
              <a:t> to </a:t>
            </a:r>
            <a:r>
              <a:rPr lang="sl-SI" sz="1600" dirty="0" err="1" smtClean="0"/>
              <a:t>pattern</a:t>
            </a:r>
            <a:r>
              <a:rPr lang="sl-SI" sz="1600" dirty="0" smtClean="0"/>
              <a:t> </a:t>
            </a:r>
            <a:r>
              <a:rPr lang="sl-SI" sz="1600" dirty="0" err="1" smtClean="0"/>
              <a:t>and</a:t>
            </a:r>
            <a:r>
              <a:rPr lang="sl-SI" sz="1600" dirty="0" smtClean="0"/>
              <a:t> </a:t>
            </a:r>
            <a:r>
              <a:rPr lang="sl-SI" sz="1600" dirty="0" err="1" smtClean="0"/>
              <a:t>causes</a:t>
            </a:r>
            <a:r>
              <a:rPr lang="sl-SI" sz="1600" dirty="0" smtClean="0"/>
              <a:t> </a:t>
            </a:r>
            <a:r>
              <a:rPr lang="sl-SI" sz="1600" b="1" dirty="0" err="1" smtClean="0"/>
              <a:t>inconsistency</a:t>
            </a:r>
            <a:r>
              <a:rPr lang="sl-SI" sz="1600" dirty="0" smtClean="0"/>
              <a:t>, 	</a:t>
            </a:r>
            <a:r>
              <a:rPr lang="sl-SI" sz="1600" dirty="0" err="1" smtClean="0"/>
              <a:t>because</a:t>
            </a:r>
            <a:r>
              <a:rPr lang="sl-SI" sz="1600" dirty="0" smtClean="0"/>
              <a:t> </a:t>
            </a:r>
            <a:r>
              <a:rPr lang="sl-SI" sz="1600" dirty="0" err="1" smtClean="0"/>
              <a:t>scenario</a:t>
            </a:r>
            <a:r>
              <a:rPr lang="sl-SI" sz="1600" dirty="0" smtClean="0"/>
              <a:t> </a:t>
            </a:r>
            <a:r>
              <a:rPr lang="sl-SI" sz="1600" dirty="0" err="1" smtClean="0"/>
              <a:t>shapes</a:t>
            </a:r>
            <a:r>
              <a:rPr lang="sl-SI" sz="1600" dirty="0" smtClean="0"/>
              <a:t> </a:t>
            </a:r>
            <a:r>
              <a:rPr lang="sl-SI" sz="1600" dirty="0" err="1" smtClean="0"/>
              <a:t>can</a:t>
            </a:r>
            <a:r>
              <a:rPr lang="sl-SI" sz="1600" dirty="0" smtClean="0"/>
              <a:t> </a:t>
            </a:r>
            <a:r>
              <a:rPr lang="sl-SI" sz="1600" b="1" dirty="0" err="1" smtClean="0"/>
              <a:t>only</a:t>
            </a:r>
            <a:r>
              <a:rPr lang="sl-SI" sz="1600" b="1" dirty="0" smtClean="0"/>
              <a:t> be </a:t>
            </a:r>
            <a:r>
              <a:rPr lang="sl-SI" sz="1600" b="1" dirty="0" err="1" smtClean="0"/>
              <a:t>aplied</a:t>
            </a:r>
            <a:r>
              <a:rPr lang="sl-SI" sz="1600" b="1" dirty="0" smtClean="0"/>
              <a:t> to </a:t>
            </a:r>
            <a:r>
              <a:rPr lang="sl-SI" sz="1600" b="1" dirty="0" err="1" smtClean="0"/>
              <a:t>markers</a:t>
            </a:r>
            <a:r>
              <a:rPr lang="sl-SI" sz="1600" dirty="0" smtClean="0"/>
              <a:t> 	(</a:t>
            </a:r>
            <a:r>
              <a:rPr lang="sl-SI" sz="1600" dirty="0" err="1" smtClean="0"/>
              <a:t>and</a:t>
            </a:r>
            <a:r>
              <a:rPr lang="sl-SI" sz="1600" dirty="0" smtClean="0"/>
              <a:t> not to </a:t>
            </a:r>
            <a:r>
              <a:rPr lang="sl-SI" sz="1600" dirty="0" err="1" smtClean="0"/>
              <a:t>lines</a:t>
            </a:r>
            <a:r>
              <a:rPr lang="sl-SI" sz="1600" dirty="0" smtClean="0"/>
              <a:t>, </a:t>
            </a:r>
            <a:r>
              <a:rPr lang="sl-SI" sz="1600" dirty="0" err="1" smtClean="0"/>
              <a:t>columns</a:t>
            </a:r>
            <a:r>
              <a:rPr lang="sl-SI" sz="1600" dirty="0" smtClean="0"/>
              <a:t>, </a:t>
            </a:r>
            <a:r>
              <a:rPr lang="sl-SI" sz="1600" dirty="0" err="1" smtClean="0"/>
              <a:t>areas</a:t>
            </a:r>
            <a:r>
              <a:rPr lang="sl-SI" sz="1600" dirty="0" smtClean="0"/>
              <a:t>, </a:t>
            </a:r>
            <a:r>
              <a:rPr lang="sl-SI" sz="1600" dirty="0" err="1" smtClean="0"/>
              <a:t>circles</a:t>
            </a:r>
            <a:r>
              <a:rPr lang="sl-SI" sz="1600" dirty="0" smtClean="0"/>
              <a:t>…)</a:t>
            </a:r>
          </a:p>
          <a:p>
            <a:pPr marL="622300" lvl="1" indent="-355600"/>
            <a:r>
              <a:rPr lang="sl-SI" sz="1600" dirty="0"/>
              <a:t>	</a:t>
            </a:r>
            <a:r>
              <a:rPr lang="sl-SI" sz="1600" dirty="0" smtClean="0"/>
              <a:t>(2) </a:t>
            </a:r>
            <a:r>
              <a:rPr lang="sl-SI" sz="1600" dirty="0" err="1" smtClean="0"/>
              <a:t>selected</a:t>
            </a:r>
            <a:r>
              <a:rPr lang="sl-SI" sz="1600" dirty="0" smtClean="0"/>
              <a:t> </a:t>
            </a:r>
            <a:r>
              <a:rPr lang="sl-SI" sz="1600" dirty="0" err="1" smtClean="0"/>
              <a:t>shapes</a:t>
            </a:r>
            <a:r>
              <a:rPr lang="sl-SI" sz="1600" dirty="0" smtClean="0"/>
              <a:t> are </a:t>
            </a:r>
            <a:r>
              <a:rPr lang="sl-SI" sz="1600" b="1" dirty="0" smtClean="0"/>
              <a:t>not </a:t>
            </a:r>
            <a:r>
              <a:rPr lang="sl-SI" sz="1600" b="1" dirty="0" err="1" smtClean="0"/>
              <a:t>intuitive</a:t>
            </a:r>
            <a:r>
              <a:rPr lang="sl-SI" sz="1600" b="1" dirty="0"/>
              <a:t> </a:t>
            </a:r>
            <a:r>
              <a:rPr lang="sl-SI" sz="1600" dirty="0" err="1" smtClean="0"/>
              <a:t>enough</a:t>
            </a:r>
            <a:endParaRPr lang="sl-SI" sz="1600" dirty="0" smtClean="0"/>
          </a:p>
          <a:p>
            <a:pPr marL="622300" lvl="1" indent="-355600"/>
            <a:r>
              <a:rPr lang="sl-SI" sz="1600" dirty="0" smtClean="0"/>
              <a:t>	(3) </a:t>
            </a:r>
            <a:r>
              <a:rPr lang="sl-SI" sz="1600" dirty="0" err="1" smtClean="0"/>
              <a:t>we</a:t>
            </a:r>
            <a:r>
              <a:rPr lang="sl-SI" sz="1600" dirty="0" smtClean="0"/>
              <a:t> „</a:t>
            </a:r>
            <a:r>
              <a:rPr lang="sl-SI" sz="1600" b="1" dirty="0" err="1" smtClean="0"/>
              <a:t>loose</a:t>
            </a:r>
            <a:r>
              <a:rPr lang="sl-SI" sz="1600" b="1" dirty="0" smtClean="0"/>
              <a:t>“ a </a:t>
            </a:r>
            <a:r>
              <a:rPr lang="sl-SI" sz="1600" b="1" dirty="0" err="1" smtClean="0"/>
              <a:t>very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important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visual</a:t>
            </a:r>
            <a:r>
              <a:rPr lang="sl-SI" sz="1600" b="1" dirty="0" smtClean="0"/>
              <a:t> variable </a:t>
            </a:r>
            <a:r>
              <a:rPr lang="sl-SI" sz="1600" dirty="0" smtClean="0"/>
              <a:t>(</a:t>
            </a:r>
            <a:r>
              <a:rPr lang="sl-SI" sz="1600" dirty="0" err="1" smtClean="0"/>
              <a:t>shape</a:t>
            </a:r>
            <a:r>
              <a:rPr lang="sl-SI" sz="1600" dirty="0" smtClean="0"/>
              <a:t>), 	</a:t>
            </a:r>
            <a:r>
              <a:rPr lang="sl-SI" sz="1600" dirty="0" err="1" smtClean="0"/>
              <a:t>which</a:t>
            </a:r>
            <a:r>
              <a:rPr lang="sl-SI" sz="1600" dirty="0" smtClean="0"/>
              <a:t> </a:t>
            </a:r>
            <a:r>
              <a:rPr lang="sl-SI" sz="1600" dirty="0" err="1" smtClean="0"/>
              <a:t>could</a:t>
            </a:r>
            <a:r>
              <a:rPr lang="sl-SI" sz="1600" dirty="0" smtClean="0"/>
              <a:t> be used </a:t>
            </a:r>
            <a:r>
              <a:rPr lang="sl-SI" sz="1600" dirty="0" err="1" smtClean="0"/>
              <a:t>for</a:t>
            </a:r>
            <a:r>
              <a:rPr lang="sl-SI" sz="1600" dirty="0" smtClean="0"/>
              <a:t> </a:t>
            </a:r>
            <a:r>
              <a:rPr lang="sl-SI" sz="1600" dirty="0" err="1" smtClean="0"/>
              <a:t>other</a:t>
            </a:r>
            <a:r>
              <a:rPr lang="sl-SI" sz="1600" dirty="0" smtClean="0"/>
              <a:t> </a:t>
            </a:r>
            <a:r>
              <a:rPr lang="sl-SI" sz="1600" dirty="0" err="1" smtClean="0"/>
              <a:t>meaning</a:t>
            </a:r>
            <a:r>
              <a:rPr lang="sl-SI" sz="1600" dirty="0" smtClean="0"/>
              <a:t> - in </a:t>
            </a:r>
            <a:r>
              <a:rPr lang="sl-SI" sz="1600" dirty="0" err="1" smtClean="0"/>
              <a:t>my</a:t>
            </a:r>
            <a:r>
              <a:rPr lang="sl-SI" sz="1600" dirty="0" smtClean="0"/>
              <a:t> </a:t>
            </a:r>
            <a:r>
              <a:rPr lang="sl-SI" sz="1600" dirty="0" err="1" smtClean="0"/>
              <a:t>opinion</a:t>
            </a:r>
            <a:r>
              <a:rPr lang="sl-SI" sz="1600" dirty="0" smtClean="0"/>
              <a:t> 	</a:t>
            </a:r>
            <a:r>
              <a:rPr lang="sl-SI" sz="1600" dirty="0" err="1" smtClean="0"/>
              <a:t>especially</a:t>
            </a:r>
            <a:r>
              <a:rPr lang="sl-SI" sz="1600" dirty="0" smtClean="0"/>
              <a:t> </a:t>
            </a:r>
            <a:r>
              <a:rPr lang="sl-SI" sz="1600" dirty="0" err="1" smtClean="0"/>
              <a:t>measures</a:t>
            </a:r>
            <a:r>
              <a:rPr lang="sl-SI" sz="1600" dirty="0"/>
              <a:t> </a:t>
            </a:r>
            <a:r>
              <a:rPr lang="sl-SI" sz="1600" dirty="0" smtClean="0"/>
              <a:t>(KPI)</a:t>
            </a:r>
          </a:p>
          <a:p>
            <a:pPr lvl="1"/>
            <a:endParaRPr lang="sl-SI" sz="1600" dirty="0" smtClean="0"/>
          </a:p>
          <a:p>
            <a:pPr lvl="1"/>
            <a:r>
              <a:rPr lang="sl-SI" sz="1600" dirty="0"/>
              <a:t>	</a:t>
            </a:r>
            <a:r>
              <a:rPr lang="sl-SI" sz="1600" dirty="0" smtClean="0"/>
              <a:t>↓</a:t>
            </a:r>
          </a:p>
          <a:p>
            <a:pPr marL="0" lvl="1"/>
            <a:r>
              <a:rPr lang="sl-SI" sz="1600" dirty="0" smtClean="0">
                <a:solidFill>
                  <a:srgbClr val="FF0000"/>
                </a:solidFill>
              </a:rPr>
              <a:t>I </a:t>
            </a:r>
            <a:r>
              <a:rPr lang="sl-SI" sz="1600" dirty="0" err="1">
                <a:solidFill>
                  <a:srgbClr val="FF0000"/>
                </a:solidFill>
              </a:rPr>
              <a:t>propose</a:t>
            </a:r>
            <a:r>
              <a:rPr lang="sl-SI" sz="1600" dirty="0">
                <a:solidFill>
                  <a:srgbClr val="FF0000"/>
                </a:solidFill>
              </a:rPr>
              <a:t> </a:t>
            </a:r>
            <a:r>
              <a:rPr lang="sl-SI" sz="1600" dirty="0" err="1">
                <a:solidFill>
                  <a:srgbClr val="FF0000"/>
                </a:solidFill>
              </a:rPr>
              <a:t>using</a:t>
            </a:r>
            <a:r>
              <a:rPr lang="sl-SI" sz="1600" dirty="0">
                <a:solidFill>
                  <a:srgbClr val="FF0000"/>
                </a:solidFill>
              </a:rPr>
              <a:t> </a:t>
            </a:r>
            <a:r>
              <a:rPr lang="sl-SI" sz="1600" b="1" dirty="0">
                <a:solidFill>
                  <a:srgbClr val="FF0000"/>
                </a:solidFill>
              </a:rPr>
              <a:t>ONLY </a:t>
            </a:r>
            <a:r>
              <a:rPr lang="sl-SI" sz="1600" b="1" dirty="0" err="1">
                <a:solidFill>
                  <a:srgbClr val="FF0000"/>
                </a:solidFill>
              </a:rPr>
              <a:t>pattern</a:t>
            </a:r>
            <a:r>
              <a:rPr lang="sl-SI" sz="1600" b="1" dirty="0">
                <a:solidFill>
                  <a:srgbClr val="FF0000"/>
                </a:solidFill>
              </a:rPr>
              <a:t> </a:t>
            </a:r>
            <a:r>
              <a:rPr lang="sl-SI" sz="1600" dirty="0" err="1" smtClean="0">
                <a:solidFill>
                  <a:srgbClr val="FF0000"/>
                </a:solidFill>
              </a:rPr>
              <a:t>for</a:t>
            </a:r>
            <a:r>
              <a:rPr lang="sl-SI" sz="1600" dirty="0" smtClean="0">
                <a:solidFill>
                  <a:srgbClr val="FF0000"/>
                </a:solidFill>
              </a:rPr>
              <a:t> </a:t>
            </a:r>
            <a:r>
              <a:rPr lang="sl-SI" sz="1600" dirty="0" err="1" smtClean="0">
                <a:solidFill>
                  <a:srgbClr val="FF0000"/>
                </a:solidFill>
              </a:rPr>
              <a:t>scenarios</a:t>
            </a:r>
            <a:r>
              <a:rPr lang="sl-SI" sz="1600" dirty="0" smtClean="0">
                <a:solidFill>
                  <a:srgbClr val="FF0000"/>
                </a:solidFill>
              </a:rPr>
              <a:t>, </a:t>
            </a:r>
            <a:r>
              <a:rPr lang="sl-SI" sz="1600" dirty="0" err="1" smtClean="0">
                <a:solidFill>
                  <a:srgbClr val="FF0000"/>
                </a:solidFill>
              </a:rPr>
              <a:t>nothing</a:t>
            </a:r>
            <a:r>
              <a:rPr lang="sl-SI" sz="1600" dirty="0" smtClean="0">
                <a:solidFill>
                  <a:srgbClr val="FF0000"/>
                </a:solidFill>
              </a:rPr>
              <a:t> </a:t>
            </a:r>
            <a:r>
              <a:rPr lang="sl-SI" sz="1600" dirty="0" err="1" smtClean="0">
                <a:solidFill>
                  <a:srgbClr val="FF0000"/>
                </a:solidFill>
              </a:rPr>
              <a:t>else</a:t>
            </a:r>
            <a:r>
              <a:rPr lang="sl-SI" sz="1600" dirty="0" smtClean="0">
                <a:solidFill>
                  <a:srgbClr val="FF0000"/>
                </a:solidFill>
              </a:rPr>
              <a:t>… </a:t>
            </a:r>
          </a:p>
          <a:p>
            <a:pPr marL="0" lvl="1"/>
            <a:r>
              <a:rPr lang="sl-SI" sz="1600" dirty="0" smtClean="0">
                <a:solidFill>
                  <a:srgbClr val="FF0000"/>
                </a:solidFill>
              </a:rPr>
              <a:t>no </a:t>
            </a:r>
            <a:r>
              <a:rPr lang="sl-SI" sz="1600" dirty="0" err="1" smtClean="0">
                <a:solidFill>
                  <a:srgbClr val="FF0000"/>
                </a:solidFill>
              </a:rPr>
              <a:t>shapes</a:t>
            </a:r>
            <a:r>
              <a:rPr lang="sl-SI" sz="1600" dirty="0" smtClean="0">
                <a:solidFill>
                  <a:srgbClr val="FF0000"/>
                </a:solidFill>
              </a:rPr>
              <a:t>, no </a:t>
            </a:r>
            <a:r>
              <a:rPr lang="sl-SI" sz="1600" dirty="0" err="1" smtClean="0">
                <a:solidFill>
                  <a:srgbClr val="FF0000"/>
                </a:solidFill>
              </a:rPr>
              <a:t>sizes</a:t>
            </a:r>
            <a:endParaRPr lang="sl-SI" sz="1600" dirty="0" smtClean="0"/>
          </a:p>
          <a:p>
            <a:pPr marL="342900" indent="-342900">
              <a:buFont typeface="+mj-lt"/>
              <a:buAutoNum type="alphaLcPeriod" startAt="3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319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4" grpId="0"/>
      <p:bldP spid="17" grpId="0" animBg="1"/>
      <p:bldP spid="18" grpId="0" animBg="1"/>
      <p:bldP spid="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139" y="1427488"/>
            <a:ext cx="2462588" cy="205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58812" y="1241547"/>
            <a:ext cx="3435382" cy="830997"/>
          </a:xfrm>
          <a:prstGeom prst="callout1">
            <a:avLst>
              <a:gd name="adj1" fmla="val 16691"/>
              <a:gd name="adj2" fmla="val -1404"/>
              <a:gd name="adj3" fmla="val 126482"/>
              <a:gd name="adj4" fmla="val -42890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l-SI" sz="1600" dirty="0" smtClean="0">
                <a:solidFill>
                  <a:schemeClr val="accent1"/>
                </a:solidFill>
              </a:rPr>
              <a:t>It </a:t>
            </a:r>
            <a:r>
              <a:rPr lang="sl-SI" sz="1600" dirty="0" err="1" smtClean="0">
                <a:solidFill>
                  <a:schemeClr val="accent1"/>
                </a:solidFill>
              </a:rPr>
              <a:t>this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Value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or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Volume</a:t>
            </a:r>
            <a:r>
              <a:rPr lang="sl-SI" sz="1600" dirty="0" smtClean="0">
                <a:solidFill>
                  <a:schemeClr val="accent1"/>
                </a:solidFill>
              </a:rPr>
              <a:t>? </a:t>
            </a:r>
            <a:r>
              <a:rPr lang="sl-SI" sz="1600" dirty="0" err="1" smtClean="0">
                <a:solidFill>
                  <a:schemeClr val="accent1"/>
                </a:solidFill>
              </a:rPr>
              <a:t>Which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measure</a:t>
            </a:r>
            <a:r>
              <a:rPr lang="sl-SI" sz="1600" dirty="0" smtClean="0">
                <a:solidFill>
                  <a:schemeClr val="accent1"/>
                </a:solidFill>
              </a:rPr>
              <a:t> is </a:t>
            </a:r>
            <a:r>
              <a:rPr lang="sl-SI" sz="1600" dirty="0" smtClean="0">
                <a:solidFill>
                  <a:schemeClr val="accent1"/>
                </a:solidFill>
              </a:rPr>
              <a:t>it</a:t>
            </a:r>
            <a:r>
              <a:rPr lang="sl-SI" sz="1600" dirty="0" smtClean="0">
                <a:solidFill>
                  <a:schemeClr val="accent1"/>
                </a:solidFill>
              </a:rPr>
              <a:t>: </a:t>
            </a:r>
            <a:r>
              <a:rPr lang="sl-SI" sz="1600" dirty="0" err="1" smtClean="0">
                <a:solidFill>
                  <a:schemeClr val="accent1"/>
                </a:solidFill>
              </a:rPr>
              <a:t>Revenue</a:t>
            </a:r>
            <a:r>
              <a:rPr lang="sl-SI" sz="1600" dirty="0" smtClean="0">
                <a:solidFill>
                  <a:schemeClr val="accent1"/>
                </a:solidFill>
              </a:rPr>
              <a:t>, </a:t>
            </a:r>
            <a:r>
              <a:rPr lang="sl-SI" sz="1600" dirty="0" err="1" smtClean="0">
                <a:solidFill>
                  <a:schemeClr val="accent1"/>
                </a:solidFill>
              </a:rPr>
              <a:t>Costs</a:t>
            </a:r>
            <a:r>
              <a:rPr lang="sl-SI" sz="1600" dirty="0" smtClean="0">
                <a:solidFill>
                  <a:schemeClr val="accent1"/>
                </a:solidFill>
              </a:rPr>
              <a:t>, </a:t>
            </a:r>
            <a:r>
              <a:rPr lang="sl-SI" sz="1600" dirty="0" err="1" smtClean="0">
                <a:solidFill>
                  <a:schemeClr val="accent1"/>
                </a:solidFill>
              </a:rPr>
              <a:t>Headcount</a:t>
            </a:r>
            <a:r>
              <a:rPr lang="sl-SI" sz="1600" dirty="0" smtClean="0">
                <a:solidFill>
                  <a:schemeClr val="accent1"/>
                </a:solidFill>
              </a:rPr>
              <a:t>, </a:t>
            </a:r>
            <a:r>
              <a:rPr lang="sl-SI" sz="1600" dirty="0" err="1" smtClean="0">
                <a:solidFill>
                  <a:schemeClr val="accent1"/>
                </a:solidFill>
              </a:rPr>
              <a:t>Units</a:t>
            </a:r>
            <a:r>
              <a:rPr lang="sl-SI" sz="1600" dirty="0" smtClean="0">
                <a:solidFill>
                  <a:schemeClr val="accent1"/>
                </a:solidFill>
              </a:rPr>
              <a:t> sold…?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8812" y="1997260"/>
            <a:ext cx="3905224" cy="1323439"/>
          </a:xfrm>
          <a:prstGeom prst="callout1">
            <a:avLst>
              <a:gd name="adj1" fmla="val 16691"/>
              <a:gd name="adj2" fmla="val -1404"/>
              <a:gd name="adj3" fmla="val 21151"/>
              <a:gd name="adj4" fmla="val -18946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sl-SI" sz="1600" dirty="0" smtClean="0">
                <a:solidFill>
                  <a:schemeClr val="accent1"/>
                </a:solidFill>
              </a:rPr>
              <a:t>Is it % variance 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dirty="0" err="1" smtClean="0">
                <a:solidFill>
                  <a:schemeClr val="accent1"/>
                </a:solidFill>
              </a:rPr>
              <a:t>measure</a:t>
            </a:r>
            <a:r>
              <a:rPr lang="sl-SI" sz="1600" dirty="0" smtClean="0">
                <a:solidFill>
                  <a:schemeClr val="accent1"/>
                </a:solidFill>
              </a:rPr>
              <a:t>?</a:t>
            </a:r>
          </a:p>
          <a:p>
            <a:pPr marL="360363"/>
            <a:r>
              <a:rPr lang="sl-SI" sz="1600" dirty="0" smtClean="0">
                <a:solidFill>
                  <a:schemeClr val="accent1"/>
                </a:solidFill>
              </a:rPr>
              <a:t>Is it variance 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dirty="0" err="1" smtClean="0">
                <a:solidFill>
                  <a:schemeClr val="accent1"/>
                </a:solidFill>
              </a:rPr>
              <a:t>Structure</a:t>
            </a:r>
            <a:r>
              <a:rPr lang="sl-SI" sz="1600" dirty="0" smtClean="0">
                <a:solidFill>
                  <a:schemeClr val="accent1"/>
                </a:solidFill>
              </a:rPr>
              <a:t> %?</a:t>
            </a:r>
          </a:p>
          <a:p>
            <a:pPr marL="360363"/>
            <a:r>
              <a:rPr lang="sl-SI" sz="1600" dirty="0" smtClean="0">
                <a:solidFill>
                  <a:schemeClr val="accent1"/>
                </a:solidFill>
              </a:rPr>
              <a:t>Is it variance 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a Ratio %? </a:t>
            </a:r>
            <a:r>
              <a:rPr lang="sl-SI" sz="1600" dirty="0" err="1" smtClean="0">
                <a:solidFill>
                  <a:schemeClr val="accent1"/>
                </a:solidFill>
              </a:rPr>
              <a:t>And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which</a:t>
            </a:r>
            <a:r>
              <a:rPr lang="sl-SI" sz="1600" dirty="0" smtClean="0">
                <a:solidFill>
                  <a:schemeClr val="accent1"/>
                </a:solidFill>
              </a:rPr>
              <a:t> ratio: Gross Margin%, %EBITDA, …?</a:t>
            </a:r>
          </a:p>
          <a:p>
            <a:pPr marL="360363"/>
            <a:r>
              <a:rPr lang="sl-SI" sz="1600" dirty="0" smtClean="0">
                <a:solidFill>
                  <a:schemeClr val="accent1"/>
                </a:solidFill>
              </a:rPr>
              <a:t>Is it </a:t>
            </a:r>
            <a:r>
              <a:rPr lang="sl-SI" sz="1600" dirty="0" err="1" smtClean="0">
                <a:solidFill>
                  <a:schemeClr val="accent1"/>
                </a:solidFill>
              </a:rPr>
              <a:t>Percentage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points</a:t>
            </a:r>
            <a:r>
              <a:rPr lang="sl-SI" sz="1600" dirty="0" smtClean="0">
                <a:solidFill>
                  <a:schemeClr val="accent1"/>
                </a:solidFill>
              </a:rPr>
              <a:t>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139" y="3933628"/>
            <a:ext cx="2383052" cy="2654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3" b="79656"/>
          <a:stretch/>
        </p:blipFill>
        <p:spPr>
          <a:xfrm>
            <a:off x="5328386" y="3933627"/>
            <a:ext cx="2383052" cy="5400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2062264" y="4562272"/>
            <a:ext cx="2570463" cy="20260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28386" y="4960255"/>
            <a:ext cx="3737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err="1" smtClean="0">
                <a:solidFill>
                  <a:srgbClr val="FF0000"/>
                </a:solidFill>
              </a:rPr>
              <a:t>Now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we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can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use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b="1" dirty="0" err="1">
                <a:solidFill>
                  <a:srgbClr val="FF0000"/>
                </a:solidFill>
              </a:rPr>
              <a:t>s</a:t>
            </a:r>
            <a:r>
              <a:rPr lang="sl-SI" b="1" dirty="0" err="1" smtClean="0">
                <a:solidFill>
                  <a:srgbClr val="FF0000"/>
                </a:solidFill>
              </a:rPr>
              <a:t>hape</a:t>
            </a:r>
            <a:r>
              <a:rPr lang="sl-SI" dirty="0" smtClean="0">
                <a:solidFill>
                  <a:srgbClr val="FF0000"/>
                </a:solidFill>
              </a:rPr>
              <a:t> to </a:t>
            </a:r>
            <a:r>
              <a:rPr lang="sl-SI" dirty="0" err="1" smtClean="0">
                <a:solidFill>
                  <a:srgbClr val="FF0000"/>
                </a:solidFill>
              </a:rPr>
              <a:t>differentiate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between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different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measures</a:t>
            </a:r>
            <a:r>
              <a:rPr lang="sl-SI" b="1" dirty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and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percenatage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types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41884" y="3807327"/>
            <a:ext cx="37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err="1" smtClean="0">
                <a:solidFill>
                  <a:srgbClr val="FF0000"/>
                </a:solidFill>
              </a:rPr>
              <a:t>This</a:t>
            </a:r>
            <a:r>
              <a:rPr lang="sl-SI" dirty="0" smtClean="0">
                <a:solidFill>
                  <a:srgbClr val="FF0000"/>
                </a:solidFill>
              </a:rPr>
              <a:t> part </a:t>
            </a:r>
            <a:r>
              <a:rPr lang="sl-SI" dirty="0" err="1" smtClean="0">
                <a:solidFill>
                  <a:srgbClr val="FF0000"/>
                </a:solidFill>
              </a:rPr>
              <a:t>of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notation</a:t>
            </a:r>
            <a:r>
              <a:rPr lang="sl-SI" dirty="0" smtClean="0">
                <a:solidFill>
                  <a:srgbClr val="FF0000"/>
                </a:solidFill>
              </a:rPr>
              <a:t> is </a:t>
            </a:r>
            <a:r>
              <a:rPr lang="sl-SI" dirty="0" err="1" smtClean="0">
                <a:solidFill>
                  <a:srgbClr val="FF0000"/>
                </a:solidFill>
              </a:rPr>
              <a:t>brilliant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and</a:t>
            </a:r>
            <a:r>
              <a:rPr lang="sl-SI" dirty="0" smtClean="0">
                <a:solidFill>
                  <a:srgbClr val="FF0000"/>
                </a:solidFill>
              </a:rPr>
              <a:t> I </a:t>
            </a:r>
            <a:r>
              <a:rPr lang="sl-SI" dirty="0" err="1" smtClean="0">
                <a:solidFill>
                  <a:srgbClr val="FF0000"/>
                </a:solidFill>
              </a:rPr>
              <a:t>think</a:t>
            </a:r>
            <a:r>
              <a:rPr lang="sl-SI" dirty="0" smtClean="0">
                <a:solidFill>
                  <a:srgbClr val="FF0000"/>
                </a:solidFill>
              </a:rPr>
              <a:t> it is no. 1 </a:t>
            </a:r>
            <a:r>
              <a:rPr lang="sl-SI" dirty="0" err="1" smtClean="0">
                <a:solidFill>
                  <a:srgbClr val="FF0000"/>
                </a:solidFill>
              </a:rPr>
              <a:t>feature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of</a:t>
            </a:r>
            <a:r>
              <a:rPr lang="sl-SI" dirty="0" smtClean="0">
                <a:solidFill>
                  <a:srgbClr val="FF0000"/>
                </a:solidFill>
              </a:rPr>
              <a:t> IBCS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2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Percentage</a:t>
            </a:r>
            <a:r>
              <a:rPr lang="sl-SI" dirty="0" smtClean="0"/>
              <a:t> </a:t>
            </a:r>
            <a:r>
              <a:rPr lang="sl-SI" dirty="0" err="1" smtClean="0"/>
              <a:t>types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1230" y="1262358"/>
            <a:ext cx="8209370" cy="524004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l-SI" sz="2000" b="1" dirty="0" err="1" smtClean="0"/>
              <a:t>Structure</a:t>
            </a:r>
            <a:r>
              <a:rPr lang="sl-SI" sz="2000" b="1" dirty="0" smtClean="0"/>
              <a:t> %</a:t>
            </a:r>
            <a:r>
              <a:rPr lang="sl-SI" sz="2000" dirty="0" smtClean="0"/>
              <a:t> („</a:t>
            </a:r>
            <a:r>
              <a:rPr lang="sl-SI" sz="2000" dirty="0" err="1" smtClean="0"/>
              <a:t>Portfolio</a:t>
            </a:r>
            <a:r>
              <a:rPr lang="sl-SI" sz="2000" dirty="0" smtClean="0"/>
              <a:t> </a:t>
            </a:r>
            <a:r>
              <a:rPr lang="sl-SI" sz="2000" dirty="0" err="1" smtClean="0"/>
              <a:t>Share</a:t>
            </a:r>
            <a:r>
              <a:rPr lang="sl-SI" sz="2000" dirty="0" smtClean="0"/>
              <a:t>“) = Part / </a:t>
            </a:r>
            <a:r>
              <a:rPr lang="sl-SI" sz="2000" dirty="0" err="1" smtClean="0"/>
              <a:t>Whole</a:t>
            </a:r>
            <a:r>
              <a:rPr lang="sl-SI" sz="2000" dirty="0" smtClean="0"/>
              <a:t> * 100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sl-SI" sz="1600" dirty="0" err="1" smtClean="0"/>
              <a:t>Volume</a:t>
            </a:r>
            <a:r>
              <a:rPr lang="sl-SI" sz="1600" dirty="0" smtClean="0"/>
              <a:t> </a:t>
            </a:r>
            <a:r>
              <a:rPr lang="sl-SI" sz="1600" dirty="0" err="1" smtClean="0"/>
              <a:t>structure</a:t>
            </a:r>
            <a:r>
              <a:rPr lang="sl-SI" sz="1600" dirty="0" smtClean="0"/>
              <a:t> % = Part (</a:t>
            </a:r>
            <a:r>
              <a:rPr lang="sl-SI" sz="1600" dirty="0" err="1" smtClean="0"/>
              <a:t>Volume</a:t>
            </a:r>
            <a:r>
              <a:rPr lang="sl-SI" sz="1600" dirty="0" smtClean="0"/>
              <a:t>) / </a:t>
            </a:r>
            <a:r>
              <a:rPr lang="sl-SI" sz="1600" dirty="0" err="1" smtClean="0"/>
              <a:t>Whole</a:t>
            </a:r>
            <a:r>
              <a:rPr lang="sl-SI" sz="1600" dirty="0" smtClean="0"/>
              <a:t> (</a:t>
            </a:r>
            <a:r>
              <a:rPr lang="sl-SI" sz="1600" dirty="0" err="1" smtClean="0"/>
              <a:t>Volume</a:t>
            </a:r>
            <a:r>
              <a:rPr lang="sl-SI" sz="1600" dirty="0" smtClean="0"/>
              <a:t>) * 100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1600" dirty="0" err="1" smtClean="0"/>
              <a:t>Value</a:t>
            </a:r>
            <a:r>
              <a:rPr lang="sl-SI" sz="1600" dirty="0" smtClean="0"/>
              <a:t> </a:t>
            </a:r>
            <a:r>
              <a:rPr lang="sl-SI" sz="1600" dirty="0" err="1"/>
              <a:t>structure</a:t>
            </a:r>
            <a:r>
              <a:rPr lang="sl-SI" sz="1600" dirty="0"/>
              <a:t> % = Part </a:t>
            </a:r>
            <a:r>
              <a:rPr lang="sl-SI" sz="1600" dirty="0" smtClean="0"/>
              <a:t>(</a:t>
            </a:r>
            <a:r>
              <a:rPr lang="sl-SI" sz="1600" dirty="0" err="1" smtClean="0"/>
              <a:t>Value</a:t>
            </a:r>
            <a:r>
              <a:rPr lang="sl-SI" sz="1600" dirty="0" smtClean="0"/>
              <a:t>) </a:t>
            </a:r>
            <a:r>
              <a:rPr lang="sl-SI" sz="1600" dirty="0"/>
              <a:t>/ </a:t>
            </a:r>
            <a:r>
              <a:rPr lang="sl-SI" sz="1600" dirty="0" err="1"/>
              <a:t>Whole</a:t>
            </a:r>
            <a:r>
              <a:rPr lang="sl-SI" sz="1600" dirty="0"/>
              <a:t> </a:t>
            </a:r>
            <a:r>
              <a:rPr lang="sl-SI" sz="1600" dirty="0" smtClean="0"/>
              <a:t>(</a:t>
            </a:r>
            <a:r>
              <a:rPr lang="sl-SI" sz="1600" dirty="0" err="1" smtClean="0"/>
              <a:t>Value</a:t>
            </a:r>
            <a:r>
              <a:rPr lang="sl-SI" sz="1600" dirty="0" smtClean="0"/>
              <a:t>) </a:t>
            </a:r>
            <a:r>
              <a:rPr lang="sl-SI" sz="1600" dirty="0"/>
              <a:t>* </a:t>
            </a:r>
            <a:r>
              <a:rPr lang="sl-SI" sz="1600" dirty="0" smtClean="0"/>
              <a:t>100</a:t>
            </a:r>
          </a:p>
          <a:p>
            <a:pPr marL="914400" lvl="1" indent="-457200">
              <a:buFont typeface="+mj-lt"/>
              <a:buAutoNum type="arabicPeriod"/>
            </a:pPr>
            <a:endParaRPr lang="sl-SI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sl-SI" sz="2000" b="1" dirty="0" smtClean="0"/>
              <a:t>Ratio %</a:t>
            </a:r>
            <a:r>
              <a:rPr lang="sl-SI" sz="2000" dirty="0" smtClean="0"/>
              <a:t> = </a:t>
            </a:r>
            <a:r>
              <a:rPr lang="sl-SI" sz="2000" dirty="0" err="1" smtClean="0"/>
              <a:t>Value</a:t>
            </a:r>
            <a:r>
              <a:rPr lang="sl-SI" sz="2000" dirty="0" smtClean="0"/>
              <a:t> 1 / </a:t>
            </a:r>
            <a:r>
              <a:rPr lang="sl-SI" sz="2000" dirty="0" err="1" smtClean="0"/>
              <a:t>Value</a:t>
            </a:r>
            <a:r>
              <a:rPr lang="sl-SI" sz="2000" dirty="0" smtClean="0"/>
              <a:t> 2 * 100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sl-SI" sz="1600" dirty="0" err="1" smtClean="0"/>
              <a:t>Volume</a:t>
            </a:r>
            <a:r>
              <a:rPr lang="sl-SI" sz="1600" dirty="0" smtClean="0"/>
              <a:t> ratio % = </a:t>
            </a:r>
            <a:r>
              <a:rPr lang="sl-SI" sz="1600" dirty="0" err="1" smtClean="0"/>
              <a:t>Volume</a:t>
            </a:r>
            <a:r>
              <a:rPr lang="sl-SI" sz="1600" dirty="0" smtClean="0"/>
              <a:t> 1 / </a:t>
            </a:r>
            <a:r>
              <a:rPr lang="sl-SI" sz="1600" dirty="0" err="1" smtClean="0"/>
              <a:t>Volume</a:t>
            </a:r>
            <a:r>
              <a:rPr lang="sl-SI" sz="1600" dirty="0" smtClean="0"/>
              <a:t> 2 * 100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1600" dirty="0" err="1" smtClean="0"/>
              <a:t>Value</a:t>
            </a:r>
            <a:r>
              <a:rPr lang="sl-SI" sz="1600" dirty="0" smtClean="0"/>
              <a:t> ratio % = </a:t>
            </a:r>
            <a:r>
              <a:rPr lang="sl-SI" sz="1600" dirty="0" err="1" smtClean="0"/>
              <a:t>Value</a:t>
            </a:r>
            <a:r>
              <a:rPr lang="sl-SI" sz="1600" dirty="0" smtClean="0"/>
              <a:t> 1 / </a:t>
            </a:r>
            <a:r>
              <a:rPr lang="sl-SI" sz="1600" dirty="0" err="1" smtClean="0"/>
              <a:t>Value</a:t>
            </a:r>
            <a:r>
              <a:rPr lang="sl-SI" sz="1600" dirty="0" smtClean="0"/>
              <a:t> 2 * 100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sl-SI" sz="1600" dirty="0" smtClean="0"/>
              <a:t>BTW: </a:t>
            </a:r>
            <a:r>
              <a:rPr lang="sl-SI" sz="1600" dirty="0" err="1" smtClean="0"/>
              <a:t>Can</a:t>
            </a:r>
            <a:r>
              <a:rPr lang="sl-SI" sz="1600" dirty="0" smtClean="0"/>
              <a:t> </a:t>
            </a:r>
            <a:r>
              <a:rPr lang="sl-SI" sz="1600" dirty="0" err="1" smtClean="0"/>
              <a:t>we</a:t>
            </a:r>
            <a:r>
              <a:rPr lang="sl-SI" sz="1600" dirty="0" smtClean="0"/>
              <a:t> </a:t>
            </a:r>
            <a:r>
              <a:rPr lang="sl-SI" sz="1600" dirty="0" err="1" smtClean="0"/>
              <a:t>find</a:t>
            </a:r>
            <a:r>
              <a:rPr lang="sl-SI" sz="1600" dirty="0" smtClean="0"/>
              <a:t> a </a:t>
            </a:r>
            <a:r>
              <a:rPr lang="sl-SI" sz="1600" dirty="0" err="1" smtClean="0"/>
              <a:t>better</a:t>
            </a:r>
            <a:r>
              <a:rPr lang="sl-SI" sz="1600" dirty="0" smtClean="0"/>
              <a:t> term </a:t>
            </a:r>
            <a:r>
              <a:rPr lang="sl-SI" sz="1600" dirty="0" err="1" smtClean="0"/>
              <a:t>than</a:t>
            </a:r>
            <a:r>
              <a:rPr lang="sl-SI" sz="1600" dirty="0" smtClean="0"/>
              <a:t> Ratio </a:t>
            </a:r>
            <a:r>
              <a:rPr lang="sl-SI" sz="1600" dirty="0" err="1" smtClean="0"/>
              <a:t>for</a:t>
            </a:r>
            <a:r>
              <a:rPr lang="sl-SI" sz="1600" dirty="0" smtClean="0"/>
              <a:t> </a:t>
            </a:r>
            <a:r>
              <a:rPr lang="sl-SI" sz="1600" dirty="0" err="1" smtClean="0"/>
              <a:t>this</a:t>
            </a:r>
            <a:r>
              <a:rPr lang="sl-SI" sz="1600" dirty="0" smtClean="0"/>
              <a:t>? Ratio </a:t>
            </a:r>
            <a:r>
              <a:rPr lang="sl-SI" sz="1600" dirty="0" err="1" smtClean="0"/>
              <a:t>seems</a:t>
            </a:r>
            <a:r>
              <a:rPr lang="sl-SI" sz="1600" dirty="0" smtClean="0"/>
              <a:t> </a:t>
            </a:r>
            <a:r>
              <a:rPr lang="sl-SI" sz="1600" dirty="0" err="1" smtClean="0"/>
              <a:t>too</a:t>
            </a:r>
            <a:r>
              <a:rPr lang="sl-SI" sz="1600" dirty="0" smtClean="0"/>
              <a:t> general…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sl-SI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sl-SI" sz="2000" b="1" dirty="0" smtClean="0"/>
              <a:t>Variance %</a:t>
            </a:r>
            <a:r>
              <a:rPr lang="sl-SI" sz="2000" dirty="0" smtClean="0"/>
              <a:t> = (</a:t>
            </a:r>
            <a:r>
              <a:rPr lang="sl-SI" sz="2000" dirty="0" err="1" smtClean="0"/>
              <a:t>Actual</a:t>
            </a:r>
            <a:r>
              <a:rPr lang="sl-SI" sz="2000" dirty="0"/>
              <a:t>*</a:t>
            </a:r>
            <a:r>
              <a:rPr lang="sl-SI" sz="2000" dirty="0" smtClean="0"/>
              <a:t> - </a:t>
            </a:r>
            <a:r>
              <a:rPr lang="sl-SI" sz="2000" dirty="0" err="1" smtClean="0"/>
              <a:t>Baseline</a:t>
            </a:r>
            <a:r>
              <a:rPr lang="sl-SI" sz="2000" dirty="0" smtClean="0"/>
              <a:t>) / </a:t>
            </a:r>
            <a:r>
              <a:rPr lang="sl-SI" sz="2000" dirty="0" err="1" smtClean="0"/>
              <a:t>Baseline</a:t>
            </a:r>
            <a:r>
              <a:rPr lang="sl-SI" sz="2000" dirty="0" smtClean="0"/>
              <a:t> * 100</a:t>
            </a:r>
          </a:p>
          <a:p>
            <a:pPr marL="457200" lvl="1" indent="0">
              <a:buNone/>
            </a:pPr>
            <a:r>
              <a:rPr lang="sl-SI" sz="1050" b="1" dirty="0" err="1" smtClean="0"/>
              <a:t>Actual</a:t>
            </a:r>
            <a:r>
              <a:rPr lang="sl-SI" sz="1050" b="1" dirty="0" smtClean="0"/>
              <a:t>* </a:t>
            </a:r>
            <a:r>
              <a:rPr lang="sl-SI" sz="1050" dirty="0" err="1"/>
              <a:t>here</a:t>
            </a:r>
            <a:r>
              <a:rPr lang="sl-SI" sz="1050" dirty="0"/>
              <a:t> </a:t>
            </a:r>
            <a:r>
              <a:rPr lang="sl-SI" sz="1050" dirty="0" err="1"/>
              <a:t>means</a:t>
            </a:r>
            <a:r>
              <a:rPr lang="sl-SI" sz="1050" dirty="0"/>
              <a:t> </a:t>
            </a:r>
            <a:r>
              <a:rPr lang="sl-SI" sz="1050" dirty="0" err="1"/>
              <a:t>any</a:t>
            </a:r>
            <a:r>
              <a:rPr lang="sl-SI" sz="1050" dirty="0"/>
              <a:t> </a:t>
            </a:r>
            <a:r>
              <a:rPr lang="sl-SI" sz="1050" dirty="0" err="1"/>
              <a:t>scenario</a:t>
            </a:r>
            <a:r>
              <a:rPr lang="sl-SI" sz="1050" dirty="0"/>
              <a:t> </a:t>
            </a:r>
            <a:r>
              <a:rPr lang="sl-SI" sz="1050" dirty="0" err="1"/>
              <a:t>that</a:t>
            </a:r>
            <a:r>
              <a:rPr lang="sl-SI" sz="1050" dirty="0"/>
              <a:t> is </a:t>
            </a:r>
            <a:r>
              <a:rPr lang="sl-SI" sz="1050" dirty="0" err="1"/>
              <a:t>compared</a:t>
            </a:r>
            <a:r>
              <a:rPr lang="sl-SI" sz="1050" dirty="0"/>
              <a:t> to </a:t>
            </a:r>
            <a:r>
              <a:rPr lang="sl-SI" sz="1050" dirty="0" err="1"/>
              <a:t>Baseline</a:t>
            </a:r>
            <a:r>
              <a:rPr lang="sl-SI" sz="1050" dirty="0"/>
              <a:t> (</a:t>
            </a:r>
            <a:r>
              <a:rPr lang="sl-SI" sz="1050" dirty="0" err="1"/>
              <a:t>usually</a:t>
            </a:r>
            <a:r>
              <a:rPr lang="sl-SI" sz="1050" dirty="0"/>
              <a:t> </a:t>
            </a:r>
            <a:r>
              <a:rPr lang="sl-SI" sz="1050" dirty="0" smtClean="0"/>
              <a:t>AC, </a:t>
            </a:r>
            <a:r>
              <a:rPr lang="sl-SI" sz="1050" dirty="0" err="1"/>
              <a:t>but</a:t>
            </a:r>
            <a:r>
              <a:rPr lang="sl-SI" sz="1050" dirty="0"/>
              <a:t> </a:t>
            </a:r>
            <a:r>
              <a:rPr lang="sl-SI" sz="1050" dirty="0" err="1" smtClean="0"/>
              <a:t>also</a:t>
            </a:r>
            <a:r>
              <a:rPr lang="sl-SI" sz="1050" dirty="0"/>
              <a:t> </a:t>
            </a:r>
            <a:r>
              <a:rPr lang="sl-SI" sz="1050" dirty="0" smtClean="0"/>
              <a:t>FC, PL…) </a:t>
            </a:r>
            <a:r>
              <a:rPr lang="sl-SI" sz="1050" dirty="0"/>
              <a:t>– do </a:t>
            </a:r>
            <a:r>
              <a:rPr lang="sl-SI" sz="1050" dirty="0" err="1"/>
              <a:t>we</a:t>
            </a:r>
            <a:r>
              <a:rPr lang="sl-SI" sz="1050" dirty="0"/>
              <a:t> </a:t>
            </a:r>
            <a:r>
              <a:rPr lang="sl-SI" sz="1050" dirty="0" err="1"/>
              <a:t>have</a:t>
            </a:r>
            <a:r>
              <a:rPr lang="sl-SI" sz="1050" dirty="0"/>
              <a:t> a </a:t>
            </a:r>
            <a:r>
              <a:rPr lang="sl-SI" sz="1050" dirty="0" err="1" smtClean="0"/>
              <a:t>word</a:t>
            </a:r>
            <a:r>
              <a:rPr lang="sl-SI" sz="1050" dirty="0" smtClean="0"/>
              <a:t> </a:t>
            </a:r>
            <a:r>
              <a:rPr lang="sl-SI" sz="1050" dirty="0" err="1" smtClean="0"/>
              <a:t>for</a:t>
            </a:r>
            <a:r>
              <a:rPr lang="sl-SI" sz="1050" dirty="0" smtClean="0"/>
              <a:t> </a:t>
            </a:r>
            <a:r>
              <a:rPr lang="sl-SI" sz="1050" dirty="0" err="1"/>
              <a:t>this</a:t>
            </a:r>
            <a:r>
              <a:rPr lang="sl-SI" sz="1050" dirty="0" smtClean="0"/>
              <a:t>?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sl-SI" sz="1600" b="1" dirty="0" err="1" smtClean="0"/>
              <a:t>Notation</a:t>
            </a:r>
            <a:r>
              <a:rPr lang="sl-SI" sz="1600" dirty="0" smtClean="0"/>
              <a:t>: I </a:t>
            </a:r>
            <a:r>
              <a:rPr lang="sl-SI" sz="1600" dirty="0" err="1" smtClean="0"/>
              <a:t>would</a:t>
            </a:r>
            <a:r>
              <a:rPr lang="sl-SI" sz="1600" dirty="0" smtClean="0"/>
              <a:t> </a:t>
            </a:r>
            <a:r>
              <a:rPr lang="sl-SI" sz="1600" dirty="0" err="1" smtClean="0"/>
              <a:t>write</a:t>
            </a:r>
            <a:r>
              <a:rPr lang="sl-SI" sz="1600" dirty="0" smtClean="0"/>
              <a:t> %AC-PL </a:t>
            </a:r>
            <a:r>
              <a:rPr lang="sl-SI" sz="1600" dirty="0" err="1" smtClean="0">
                <a:solidFill>
                  <a:srgbClr val="FF0000"/>
                </a:solidFill>
              </a:rPr>
              <a:t>instead</a:t>
            </a:r>
            <a:r>
              <a:rPr lang="sl-SI" sz="1600" dirty="0" smtClean="0">
                <a:solidFill>
                  <a:srgbClr val="FF0000"/>
                </a:solidFill>
              </a:rPr>
              <a:t> </a:t>
            </a:r>
            <a:r>
              <a:rPr lang="sl-SI" sz="1600" dirty="0" err="1" smtClean="0">
                <a:solidFill>
                  <a:srgbClr val="FF0000"/>
                </a:solidFill>
              </a:rPr>
              <a:t>of</a:t>
            </a:r>
            <a:r>
              <a:rPr lang="sl-SI" sz="1600" dirty="0" smtClean="0">
                <a:solidFill>
                  <a:srgbClr val="FF0000"/>
                </a:solidFill>
              </a:rPr>
              <a:t> </a:t>
            </a:r>
            <a:r>
              <a:rPr lang="el-GR" sz="1600" b="1" dirty="0" smtClean="0"/>
              <a:t>Δ</a:t>
            </a:r>
            <a:r>
              <a:rPr lang="de-DE" sz="1600" b="1" dirty="0"/>
              <a:t>PL</a:t>
            </a:r>
            <a:r>
              <a:rPr lang="de-DE" sz="1600" b="1" dirty="0" smtClean="0"/>
              <a:t>%</a:t>
            </a:r>
            <a:r>
              <a:rPr lang="sl-SI" sz="1600" b="1" dirty="0"/>
              <a:t> </a:t>
            </a:r>
            <a:r>
              <a:rPr lang="sl-SI" sz="1600" b="1" dirty="0" smtClean="0"/>
              <a:t> </a:t>
            </a:r>
            <a:r>
              <a:rPr lang="sl-SI" sz="1600" dirty="0" smtClean="0"/>
              <a:t> </a:t>
            </a:r>
            <a:r>
              <a:rPr lang="sl-SI" sz="1600" dirty="0" err="1" smtClean="0"/>
              <a:t>and</a:t>
            </a:r>
            <a:r>
              <a:rPr lang="sl-SI" sz="1600" dirty="0" smtClean="0"/>
              <a:t> %FC-PY </a:t>
            </a:r>
            <a:r>
              <a:rPr lang="sl-SI" sz="1600" dirty="0" err="1" smtClean="0"/>
              <a:t>instead</a:t>
            </a:r>
            <a:r>
              <a:rPr lang="sl-SI" sz="1600" dirty="0" smtClean="0"/>
              <a:t> </a:t>
            </a:r>
            <a:r>
              <a:rPr lang="sl-SI" sz="1600" dirty="0" err="1" smtClean="0"/>
              <a:t>of</a:t>
            </a:r>
            <a:r>
              <a:rPr lang="sl-SI" sz="1600" dirty="0" smtClean="0"/>
              <a:t> </a:t>
            </a:r>
            <a:r>
              <a:rPr lang="el-GR" sz="1600" b="1" dirty="0">
                <a:solidFill>
                  <a:schemeClr val="bg1">
                    <a:lumMod val="50000"/>
                  </a:schemeClr>
                </a:solidFill>
              </a:rPr>
              <a:t>Δ</a:t>
            </a:r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PY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sl-SI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sl-SI" sz="1600" dirty="0" smtClean="0"/>
              <a:t>(</a:t>
            </a:r>
            <a:r>
              <a:rPr lang="sl-SI" sz="1600" dirty="0" err="1" smtClean="0"/>
              <a:t>this</a:t>
            </a:r>
            <a:r>
              <a:rPr lang="sl-SI" sz="1600" dirty="0" smtClean="0"/>
              <a:t> is </a:t>
            </a:r>
            <a:r>
              <a:rPr lang="sl-SI" sz="1600" dirty="0" err="1" smtClean="0"/>
              <a:t>too</a:t>
            </a:r>
            <a:r>
              <a:rPr lang="sl-SI" sz="1600" dirty="0" smtClean="0"/>
              <a:t> </a:t>
            </a:r>
            <a:r>
              <a:rPr lang="sl-SI" sz="1600" dirty="0" err="1" smtClean="0"/>
              <a:t>complicated</a:t>
            </a:r>
            <a:r>
              <a:rPr lang="sl-SI" sz="1600" dirty="0"/>
              <a:t> </a:t>
            </a:r>
            <a:r>
              <a:rPr lang="sl-SI" sz="1600" dirty="0" err="1" smtClean="0"/>
              <a:t>and</a:t>
            </a:r>
            <a:r>
              <a:rPr lang="sl-SI" sz="1600" dirty="0" smtClean="0"/>
              <a:t> I </a:t>
            </a:r>
            <a:r>
              <a:rPr lang="sl-SI" sz="1600" dirty="0" err="1" smtClean="0"/>
              <a:t>think</a:t>
            </a:r>
            <a:r>
              <a:rPr lang="sl-SI" sz="1600" dirty="0" smtClean="0"/>
              <a:t> it is </a:t>
            </a:r>
            <a:r>
              <a:rPr lang="sl-SI" sz="1600" dirty="0" err="1" smtClean="0"/>
              <a:t>better</a:t>
            </a:r>
            <a:r>
              <a:rPr lang="sl-SI" sz="1600" dirty="0" smtClean="0"/>
              <a:t> to separate </a:t>
            </a:r>
            <a:r>
              <a:rPr lang="sl-SI" sz="1600" dirty="0" err="1" smtClean="0"/>
              <a:t>text</a:t>
            </a:r>
            <a:r>
              <a:rPr lang="sl-SI" sz="1600" dirty="0" smtClean="0"/>
              <a:t> </a:t>
            </a:r>
            <a:r>
              <a:rPr lang="sl-SI" sz="1600" dirty="0" err="1" smtClean="0"/>
              <a:t>elements</a:t>
            </a:r>
            <a:r>
              <a:rPr lang="sl-SI" sz="1600" dirty="0" smtClean="0"/>
              <a:t> </a:t>
            </a:r>
            <a:r>
              <a:rPr lang="sl-SI" sz="1600" dirty="0" err="1" smtClean="0"/>
              <a:t>from</a:t>
            </a:r>
            <a:r>
              <a:rPr lang="sl-SI" sz="1600" dirty="0" smtClean="0"/>
              <a:t> </a:t>
            </a:r>
            <a:r>
              <a:rPr lang="sl-SI" sz="1600" dirty="0" err="1" smtClean="0"/>
              <a:t>visuals</a:t>
            </a:r>
            <a:r>
              <a:rPr lang="sl-SI" sz="1600" dirty="0" smtClean="0"/>
              <a:t> </a:t>
            </a:r>
          </a:p>
          <a:p>
            <a:pPr marL="457200" lvl="1" indent="0">
              <a:buNone/>
            </a:pPr>
            <a:r>
              <a:rPr lang="sl-SI" sz="1600" dirty="0" smtClean="0"/>
              <a:t>+ it is </a:t>
            </a:r>
            <a:r>
              <a:rPr lang="sl-SI" sz="1600" dirty="0" err="1" smtClean="0"/>
              <a:t>hard</a:t>
            </a:r>
            <a:r>
              <a:rPr lang="sl-SI" sz="1600" dirty="0" smtClean="0"/>
              <a:t> to </a:t>
            </a:r>
            <a:r>
              <a:rPr lang="sl-SI" sz="1600" dirty="0" err="1" smtClean="0"/>
              <a:t>implement</a:t>
            </a:r>
            <a:r>
              <a:rPr lang="sl-SI" sz="1600" dirty="0" smtClean="0"/>
              <a:t> in software </a:t>
            </a:r>
            <a:r>
              <a:rPr lang="sl-SI" sz="1600" dirty="0" err="1" smtClean="0"/>
              <a:t>tools</a:t>
            </a:r>
            <a:r>
              <a:rPr lang="sl-SI" sz="1600" dirty="0" smtClean="0"/>
              <a:t> – not </a:t>
            </a:r>
            <a:r>
              <a:rPr lang="sl-SI" sz="1600" dirty="0" err="1" smtClean="0"/>
              <a:t>very</a:t>
            </a:r>
            <a:r>
              <a:rPr lang="sl-SI" sz="1600" dirty="0" smtClean="0"/>
              <a:t> </a:t>
            </a:r>
            <a:r>
              <a:rPr lang="sl-SI" sz="1600" dirty="0" err="1" smtClean="0"/>
              <a:t>practical</a:t>
            </a:r>
            <a:r>
              <a:rPr lang="sl-SI" sz="1600" dirty="0" smtClean="0"/>
              <a:t>)</a:t>
            </a:r>
          </a:p>
          <a:p>
            <a:pPr marL="457200" lvl="1" indent="0">
              <a:buNone/>
            </a:pPr>
            <a:endParaRPr lang="sl-SI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sl-SI" sz="2000" b="1" dirty="0" err="1" smtClean="0"/>
              <a:t>Percentage</a:t>
            </a:r>
            <a:r>
              <a:rPr lang="sl-SI" sz="2000" b="1" dirty="0" smtClean="0"/>
              <a:t> </a:t>
            </a:r>
            <a:r>
              <a:rPr lang="sl-SI" sz="2000" b="1" dirty="0" err="1" smtClean="0"/>
              <a:t>points</a:t>
            </a:r>
            <a:r>
              <a:rPr lang="sl-SI" sz="2000" b="1" dirty="0"/>
              <a:t> </a:t>
            </a:r>
            <a:r>
              <a:rPr lang="sl-SI" sz="2000" b="1" dirty="0" smtClean="0"/>
              <a:t>(pp)</a:t>
            </a:r>
            <a:endParaRPr lang="sl-SI" sz="2000" dirty="0" smtClean="0"/>
          </a:p>
          <a:p>
            <a:pPr marL="457200" lvl="1" indent="0">
              <a:spcBef>
                <a:spcPts val="1200"/>
              </a:spcBef>
              <a:buNone/>
            </a:pPr>
            <a:r>
              <a:rPr lang="sl-SI" sz="1600" dirty="0" err="1" smtClean="0"/>
              <a:t>Difference</a:t>
            </a:r>
            <a:r>
              <a:rPr lang="sl-SI" sz="1600" dirty="0" smtClean="0"/>
              <a:t> </a:t>
            </a:r>
            <a:r>
              <a:rPr lang="sl-SI" sz="1600" dirty="0" err="1" smtClean="0"/>
              <a:t>between</a:t>
            </a:r>
            <a:r>
              <a:rPr lang="sl-SI" sz="1600" dirty="0" smtClean="0"/>
              <a:t> </a:t>
            </a:r>
            <a:r>
              <a:rPr lang="sl-SI" sz="1600" dirty="0" err="1" smtClean="0"/>
              <a:t>two</a:t>
            </a:r>
            <a:r>
              <a:rPr lang="sl-SI" sz="1600" dirty="0" smtClean="0"/>
              <a:t> </a:t>
            </a:r>
            <a:r>
              <a:rPr lang="sl-SI" sz="1600" dirty="0" err="1" smtClean="0"/>
              <a:t>percentages</a:t>
            </a:r>
            <a:r>
              <a:rPr lang="sl-SI" sz="1600" dirty="0" smtClean="0"/>
              <a:t>. </a:t>
            </a:r>
            <a:r>
              <a:rPr lang="sl-SI" sz="1600" dirty="0" err="1" smtClean="0"/>
              <a:t>Can</a:t>
            </a:r>
            <a:r>
              <a:rPr lang="sl-SI" sz="1600" dirty="0" smtClean="0"/>
              <a:t> be a </a:t>
            </a:r>
            <a:r>
              <a:rPr lang="sl-SI" sz="1600" dirty="0"/>
              <a:t>v</a:t>
            </a:r>
            <a:r>
              <a:rPr lang="sl-SI" sz="1600" dirty="0" smtClean="0"/>
              <a:t>ariance (+/-, </a:t>
            </a:r>
            <a:r>
              <a:rPr lang="sl-SI" sz="1600" dirty="0" smtClean="0">
                <a:solidFill>
                  <a:srgbClr val="FF0000"/>
                </a:solidFill>
              </a:rPr>
              <a:t>R</a:t>
            </a:r>
            <a:r>
              <a:rPr lang="sl-SI" sz="1600" dirty="0" smtClean="0"/>
              <a:t>/</a:t>
            </a:r>
            <a:r>
              <a:rPr lang="sl-SI" sz="1600" dirty="0" smtClean="0">
                <a:solidFill>
                  <a:schemeClr val="accent6"/>
                </a:solidFill>
              </a:rPr>
              <a:t>G</a:t>
            </a:r>
            <a:r>
              <a:rPr lang="sl-SI" sz="1600" dirty="0" smtClean="0"/>
              <a:t>), </a:t>
            </a:r>
            <a:r>
              <a:rPr lang="sl-SI" sz="1600" dirty="0" err="1" smtClean="0"/>
              <a:t>but</a:t>
            </a:r>
            <a:r>
              <a:rPr lang="sl-SI" sz="1600" dirty="0" smtClean="0"/>
              <a:t> not </a:t>
            </a:r>
            <a:r>
              <a:rPr lang="sl-SI" sz="1600" dirty="0" err="1" smtClean="0"/>
              <a:t>necessarily</a:t>
            </a:r>
            <a:r>
              <a:rPr lang="sl-SI" sz="1600" dirty="0" smtClean="0"/>
              <a:t>…</a:t>
            </a:r>
          </a:p>
          <a:p>
            <a:pPr marL="457200" lvl="1" indent="0">
              <a:buNone/>
            </a:pPr>
            <a:r>
              <a:rPr lang="sl-SI" sz="1600" b="1" dirty="0" err="1" smtClean="0"/>
              <a:t>Notation</a:t>
            </a:r>
            <a:r>
              <a:rPr lang="sl-SI" sz="1600" dirty="0" smtClean="0"/>
              <a:t>: Not 100% sure, </a:t>
            </a:r>
            <a:r>
              <a:rPr lang="sl-SI" sz="1600" dirty="0" err="1" smtClean="0"/>
              <a:t>perhaps</a:t>
            </a:r>
            <a:r>
              <a:rPr lang="sl-SI" sz="1600" dirty="0" smtClean="0"/>
              <a:t> </a:t>
            </a:r>
            <a:r>
              <a:rPr lang="sl-SI" sz="1600" dirty="0" err="1" smtClean="0"/>
              <a:t>better</a:t>
            </a:r>
            <a:r>
              <a:rPr lang="sl-SI" sz="1600" dirty="0" smtClean="0"/>
              <a:t> </a:t>
            </a:r>
            <a:r>
              <a:rPr lang="sl-SI" sz="1600" b="1" dirty="0" smtClean="0"/>
              <a:t>pp</a:t>
            </a:r>
            <a:r>
              <a:rPr lang="sl-SI" sz="1600" dirty="0"/>
              <a:t> </a:t>
            </a:r>
            <a:r>
              <a:rPr lang="sl-SI" sz="1600" dirty="0" err="1" smtClean="0"/>
              <a:t>than</a:t>
            </a:r>
            <a:r>
              <a:rPr lang="sl-SI" sz="1600" dirty="0" smtClean="0">
                <a:solidFill>
                  <a:srgbClr val="FF0000"/>
                </a:solidFill>
              </a:rPr>
              <a:t> </a:t>
            </a:r>
            <a:r>
              <a:rPr lang="sl-SI" sz="1600" b="1" dirty="0" smtClean="0"/>
              <a:t>%p</a:t>
            </a:r>
            <a:r>
              <a:rPr lang="sl-SI" sz="1600" dirty="0"/>
              <a:t> </a:t>
            </a:r>
            <a:r>
              <a:rPr lang="sl-SI" sz="1600" dirty="0" smtClean="0"/>
              <a:t>(it is standard </a:t>
            </a:r>
            <a:r>
              <a:rPr lang="sl-SI" sz="1600" dirty="0" err="1" smtClean="0"/>
              <a:t>and</a:t>
            </a:r>
            <a:r>
              <a:rPr lang="sl-SI" sz="1600" dirty="0" smtClean="0"/>
              <a:t> </a:t>
            </a:r>
            <a:r>
              <a:rPr lang="sl-SI" sz="1600" dirty="0" err="1" smtClean="0"/>
              <a:t>better</a:t>
            </a:r>
            <a:r>
              <a:rPr lang="sl-SI" sz="1600" dirty="0" smtClean="0"/>
              <a:t> </a:t>
            </a:r>
            <a:r>
              <a:rPr lang="sl-SI" sz="1600" dirty="0" err="1" smtClean="0"/>
              <a:t>differentiates</a:t>
            </a:r>
            <a:r>
              <a:rPr lang="sl-SI" sz="1600" dirty="0" smtClean="0"/>
              <a:t> </a:t>
            </a:r>
            <a:r>
              <a:rPr lang="sl-SI" sz="1600" dirty="0" err="1" smtClean="0"/>
              <a:t>from</a:t>
            </a:r>
            <a:r>
              <a:rPr lang="sl-SI" sz="1600" dirty="0" smtClean="0"/>
              <a:t> %, </a:t>
            </a:r>
            <a:r>
              <a:rPr lang="sl-SI" sz="1600" dirty="0" err="1" smtClean="0"/>
              <a:t>although</a:t>
            </a:r>
            <a:r>
              <a:rPr lang="sl-SI" sz="1600" dirty="0" smtClean="0"/>
              <a:t> I like </a:t>
            </a:r>
            <a:r>
              <a:rPr lang="sl-SI" sz="1600" dirty="0" err="1" smtClean="0"/>
              <a:t>the</a:t>
            </a:r>
            <a:r>
              <a:rPr lang="sl-SI" sz="1600" dirty="0" smtClean="0"/>
              <a:t> </a:t>
            </a:r>
            <a:r>
              <a:rPr lang="sl-SI" sz="1600" dirty="0" err="1" smtClean="0"/>
              <a:t>idea</a:t>
            </a:r>
            <a:r>
              <a:rPr lang="sl-SI" sz="1600" dirty="0" smtClean="0"/>
              <a:t> </a:t>
            </a:r>
            <a:r>
              <a:rPr lang="sl-SI" sz="1600" dirty="0" err="1" smtClean="0"/>
              <a:t>of</a:t>
            </a:r>
            <a:r>
              <a:rPr lang="sl-SI" sz="1600" dirty="0" smtClean="0"/>
              <a:t> </a:t>
            </a:r>
            <a:r>
              <a:rPr lang="sl-SI" sz="1600" dirty="0" err="1" smtClean="0"/>
              <a:t>still</a:t>
            </a:r>
            <a:r>
              <a:rPr lang="sl-SI" sz="1600" dirty="0" smtClean="0"/>
              <a:t> </a:t>
            </a:r>
            <a:r>
              <a:rPr lang="sl-SI" sz="1600" dirty="0" err="1" smtClean="0"/>
              <a:t>having</a:t>
            </a:r>
            <a:r>
              <a:rPr lang="sl-SI" sz="1600" dirty="0"/>
              <a:t> </a:t>
            </a:r>
            <a:r>
              <a:rPr lang="sl-SI" sz="1600" dirty="0" smtClean="0"/>
              <a:t>% </a:t>
            </a:r>
            <a:r>
              <a:rPr lang="sl-SI" sz="1600" dirty="0" err="1" smtClean="0"/>
              <a:t>sign</a:t>
            </a:r>
            <a:r>
              <a:rPr lang="sl-SI" sz="1600" dirty="0" smtClean="0"/>
              <a:t>). </a:t>
            </a:r>
            <a:r>
              <a:rPr lang="sl-SI" sz="1600" dirty="0" err="1" smtClean="0"/>
              <a:t>Also</a:t>
            </a:r>
            <a:r>
              <a:rPr lang="sl-SI" sz="1600" dirty="0" smtClean="0"/>
              <a:t> </a:t>
            </a:r>
            <a:r>
              <a:rPr lang="sl-SI" sz="1600" dirty="0" err="1" smtClean="0"/>
              <a:t>possible</a:t>
            </a:r>
            <a:r>
              <a:rPr lang="sl-SI" sz="1600" dirty="0" smtClean="0"/>
              <a:t>: </a:t>
            </a:r>
            <a:r>
              <a:rPr lang="sl-SI" sz="1600" b="1" dirty="0" smtClean="0"/>
              <a:t>%. </a:t>
            </a:r>
            <a:r>
              <a:rPr lang="sl-SI" sz="1600" dirty="0" smtClean="0"/>
              <a:t>(</a:t>
            </a:r>
            <a:r>
              <a:rPr lang="sl-SI" sz="1600" dirty="0" err="1" smtClean="0"/>
              <a:t>percent</a:t>
            </a:r>
            <a:r>
              <a:rPr lang="sl-SI" sz="1600" dirty="0" smtClean="0"/>
              <a:t> </a:t>
            </a:r>
            <a:r>
              <a:rPr lang="sl-SI" sz="1600" smtClean="0"/>
              <a:t>+ dot/</a:t>
            </a:r>
            <a:r>
              <a:rPr lang="sl-SI" sz="1600" dirty="0" err="1" smtClean="0"/>
              <a:t>point</a:t>
            </a:r>
            <a:r>
              <a:rPr lang="sl-SI" sz="1600" dirty="0" smtClean="0"/>
              <a:t>)</a:t>
            </a:r>
            <a:endParaRPr lang="sl-SI" sz="2000" dirty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752442" y="1074580"/>
            <a:ext cx="3007758" cy="1077218"/>
          </a:xfrm>
          <a:prstGeom prst="callout1">
            <a:avLst>
              <a:gd name="adj1" fmla="val 16691"/>
              <a:gd name="adj2" fmla="val -1404"/>
              <a:gd name="adj3" fmla="val 19839"/>
              <a:gd name="adj4" fmla="val -53559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err="1" smtClean="0">
                <a:solidFill>
                  <a:schemeClr val="accent1"/>
                </a:solidFill>
              </a:rPr>
              <a:t>Division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an</a:t>
            </a:r>
            <a:r>
              <a:rPr lang="sl-SI" sz="1600" dirty="0" smtClean="0">
                <a:solidFill>
                  <a:schemeClr val="accent1"/>
                </a:solidFill>
              </a:rPr>
              <a:t> element (Part) </a:t>
            </a:r>
            <a:r>
              <a:rPr lang="sl-SI" sz="1600" dirty="0" err="1" smtClean="0">
                <a:solidFill>
                  <a:schemeClr val="accent1"/>
                </a:solidFill>
              </a:rPr>
              <a:t>by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>
                <a:solidFill>
                  <a:schemeClr val="accent1"/>
                </a:solidFill>
              </a:rPr>
              <a:t>W</a:t>
            </a:r>
            <a:r>
              <a:rPr lang="sl-SI" sz="1600" dirty="0" err="1" smtClean="0">
                <a:solidFill>
                  <a:schemeClr val="accent1"/>
                </a:solidFill>
              </a:rPr>
              <a:t>hole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within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b="1" dirty="0" err="1" smtClean="0">
                <a:solidFill>
                  <a:schemeClr val="accent1"/>
                </a:solidFill>
              </a:rPr>
              <a:t>category</a:t>
            </a:r>
            <a:r>
              <a:rPr lang="sl-SI" sz="1600" b="1" dirty="0" smtClean="0">
                <a:solidFill>
                  <a:schemeClr val="accent1"/>
                </a:solidFill>
              </a:rPr>
              <a:t> </a:t>
            </a:r>
            <a:r>
              <a:rPr lang="sl-SI" sz="1600" b="1" dirty="0" err="1" smtClean="0">
                <a:solidFill>
                  <a:schemeClr val="accent1"/>
                </a:solidFill>
              </a:rPr>
              <a:t>dimension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the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b="1" dirty="0" smtClean="0">
                <a:solidFill>
                  <a:schemeClr val="accent1"/>
                </a:solidFill>
              </a:rPr>
              <a:t>same </a:t>
            </a:r>
            <a:r>
              <a:rPr lang="sl-SI" sz="1600" b="1" dirty="0" err="1" smtClean="0">
                <a:solidFill>
                  <a:schemeClr val="accent1"/>
                </a:solidFill>
              </a:rPr>
              <a:t>measure</a:t>
            </a:r>
            <a:r>
              <a:rPr lang="sl-SI" sz="1600" b="1" dirty="0" smtClean="0">
                <a:solidFill>
                  <a:schemeClr val="accent1"/>
                </a:solidFill>
              </a:rPr>
              <a:t> </a:t>
            </a:r>
            <a:r>
              <a:rPr lang="sl-SI" sz="1600" dirty="0" smtClean="0">
                <a:solidFill>
                  <a:schemeClr val="accent1"/>
                </a:solidFill>
              </a:rPr>
              <a:t>(</a:t>
            </a:r>
            <a:r>
              <a:rPr lang="sl-SI" sz="1600" dirty="0" err="1" smtClean="0">
                <a:solidFill>
                  <a:schemeClr val="accent1"/>
                </a:solidFill>
              </a:rPr>
              <a:t>either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dirty="0" err="1" smtClean="0">
                <a:solidFill>
                  <a:schemeClr val="accent1"/>
                </a:solidFill>
              </a:rPr>
              <a:t>volume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or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dirty="0" err="1" smtClean="0">
                <a:solidFill>
                  <a:schemeClr val="accent1"/>
                </a:solidFill>
              </a:rPr>
              <a:t>value</a:t>
            </a:r>
            <a:r>
              <a:rPr lang="sl-SI" sz="1600" dirty="0" smtClean="0">
                <a:solidFill>
                  <a:schemeClr val="accent1"/>
                </a:solidFill>
              </a:rPr>
              <a:t>)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52442" y="2429919"/>
            <a:ext cx="3007758" cy="830997"/>
          </a:xfrm>
          <a:prstGeom prst="callout1">
            <a:avLst>
              <a:gd name="adj1" fmla="val 16691"/>
              <a:gd name="adj2" fmla="val -1404"/>
              <a:gd name="adj3" fmla="val 25417"/>
              <a:gd name="adj4" fmla="val -70888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err="1" smtClean="0">
                <a:solidFill>
                  <a:schemeClr val="accent1"/>
                </a:solidFill>
              </a:rPr>
              <a:t>Division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b="1" dirty="0" err="1" smtClean="0">
                <a:solidFill>
                  <a:schemeClr val="accent1"/>
                </a:solidFill>
              </a:rPr>
              <a:t>two</a:t>
            </a:r>
            <a:r>
              <a:rPr lang="sl-SI" sz="1600" b="1" dirty="0" smtClean="0">
                <a:solidFill>
                  <a:schemeClr val="accent1"/>
                </a:solidFill>
              </a:rPr>
              <a:t> </a:t>
            </a:r>
            <a:r>
              <a:rPr lang="sl-SI" sz="1600" b="1" dirty="0" err="1" smtClean="0">
                <a:solidFill>
                  <a:schemeClr val="accent1"/>
                </a:solidFill>
              </a:rPr>
              <a:t>different</a:t>
            </a:r>
            <a:r>
              <a:rPr lang="sl-SI" sz="1600" b="1" dirty="0" smtClean="0">
                <a:solidFill>
                  <a:schemeClr val="accent1"/>
                </a:solidFill>
              </a:rPr>
              <a:t> </a:t>
            </a:r>
            <a:r>
              <a:rPr lang="sl-SI" sz="1600" b="1" dirty="0" err="1" smtClean="0">
                <a:solidFill>
                  <a:schemeClr val="accent1"/>
                </a:solidFill>
              </a:rPr>
              <a:t>measures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the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b="1" dirty="0" smtClean="0">
                <a:solidFill>
                  <a:schemeClr val="accent1"/>
                </a:solidFill>
              </a:rPr>
              <a:t>same </a:t>
            </a:r>
            <a:r>
              <a:rPr lang="sl-SI" sz="1600" b="1" dirty="0" err="1" smtClean="0">
                <a:solidFill>
                  <a:schemeClr val="accent1"/>
                </a:solidFill>
              </a:rPr>
              <a:t>type</a:t>
            </a:r>
            <a:r>
              <a:rPr lang="sl-SI" sz="1600" b="1" dirty="0" smtClean="0">
                <a:solidFill>
                  <a:schemeClr val="accent1"/>
                </a:solidFill>
              </a:rPr>
              <a:t> </a:t>
            </a:r>
            <a:r>
              <a:rPr lang="sl-SI" sz="1600" dirty="0" smtClean="0">
                <a:solidFill>
                  <a:schemeClr val="accent1"/>
                </a:solidFill>
              </a:rPr>
              <a:t>(</a:t>
            </a:r>
            <a:r>
              <a:rPr lang="sl-SI" sz="1600" dirty="0" err="1" smtClean="0">
                <a:solidFill>
                  <a:schemeClr val="accent1"/>
                </a:solidFill>
              </a:rPr>
              <a:t>either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dirty="0" err="1" smtClean="0">
                <a:solidFill>
                  <a:schemeClr val="accent1"/>
                </a:solidFill>
              </a:rPr>
              <a:t>volume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or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dirty="0" err="1" smtClean="0">
                <a:solidFill>
                  <a:schemeClr val="accent1"/>
                </a:solidFill>
              </a:rPr>
              <a:t>value</a:t>
            </a:r>
            <a:r>
              <a:rPr lang="sl-SI" sz="1600" dirty="0" smtClean="0">
                <a:solidFill>
                  <a:schemeClr val="accent1"/>
                </a:solidFill>
              </a:rPr>
              <a:t>)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52442" y="3539037"/>
            <a:ext cx="3007758" cy="1077218"/>
          </a:xfrm>
          <a:prstGeom prst="callout1">
            <a:avLst>
              <a:gd name="adj1" fmla="val 16691"/>
              <a:gd name="adj2" fmla="val -1404"/>
              <a:gd name="adj3" fmla="val 25764"/>
              <a:gd name="adj4" fmla="val -51268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err="1" smtClean="0">
                <a:solidFill>
                  <a:schemeClr val="accent1"/>
                </a:solidFill>
              </a:rPr>
              <a:t>Division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b="1" dirty="0" smtClean="0">
                <a:solidFill>
                  <a:schemeClr val="accent1"/>
                </a:solidFill>
              </a:rPr>
              <a:t>variance </a:t>
            </a:r>
            <a:r>
              <a:rPr lang="sl-SI" sz="1600" b="1" dirty="0" err="1" smtClean="0">
                <a:solidFill>
                  <a:schemeClr val="accent1"/>
                </a:solidFill>
              </a:rPr>
              <a:t>by</a:t>
            </a:r>
            <a:r>
              <a:rPr lang="sl-SI" sz="1600" b="1" dirty="0" smtClean="0">
                <a:solidFill>
                  <a:schemeClr val="accent1"/>
                </a:solidFill>
              </a:rPr>
              <a:t> base </a:t>
            </a:r>
            <a:r>
              <a:rPr lang="sl-SI" sz="1600" b="1" dirty="0" err="1" smtClean="0">
                <a:solidFill>
                  <a:schemeClr val="accent1"/>
                </a:solidFill>
              </a:rPr>
              <a:t>value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within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the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b="1" dirty="0" err="1" smtClean="0">
                <a:solidFill>
                  <a:schemeClr val="accent1"/>
                </a:solidFill>
              </a:rPr>
              <a:t>scenario</a:t>
            </a:r>
            <a:r>
              <a:rPr lang="sl-SI" sz="1600" b="1" dirty="0" smtClean="0">
                <a:solidFill>
                  <a:schemeClr val="accent1"/>
                </a:solidFill>
              </a:rPr>
              <a:t> </a:t>
            </a:r>
            <a:r>
              <a:rPr lang="sl-SI" sz="1600" b="1" dirty="0" err="1" smtClean="0">
                <a:solidFill>
                  <a:schemeClr val="accent1"/>
                </a:solidFill>
              </a:rPr>
              <a:t>dimension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the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b="1" dirty="0" smtClean="0">
                <a:solidFill>
                  <a:schemeClr val="accent1"/>
                </a:solidFill>
              </a:rPr>
              <a:t>same </a:t>
            </a:r>
            <a:r>
              <a:rPr lang="sl-SI" sz="1600" b="1" dirty="0" err="1" smtClean="0">
                <a:solidFill>
                  <a:schemeClr val="accent1"/>
                </a:solidFill>
              </a:rPr>
              <a:t>measure</a:t>
            </a:r>
            <a:r>
              <a:rPr lang="sl-SI" sz="1600" b="1" dirty="0" smtClean="0">
                <a:solidFill>
                  <a:schemeClr val="accent1"/>
                </a:solidFill>
              </a:rPr>
              <a:t> </a:t>
            </a:r>
            <a:r>
              <a:rPr lang="sl-SI" sz="1600" dirty="0" smtClean="0">
                <a:solidFill>
                  <a:schemeClr val="accent1"/>
                </a:solidFill>
              </a:rPr>
              <a:t>(</a:t>
            </a:r>
            <a:r>
              <a:rPr lang="sl-SI" sz="1600" dirty="0" err="1" smtClean="0">
                <a:solidFill>
                  <a:schemeClr val="accent1"/>
                </a:solidFill>
              </a:rPr>
              <a:t>either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dirty="0" err="1" smtClean="0">
                <a:solidFill>
                  <a:schemeClr val="accent1"/>
                </a:solidFill>
              </a:rPr>
              <a:t>volume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or</a:t>
            </a:r>
            <a:r>
              <a:rPr lang="sl-SI" sz="1600" dirty="0" smtClean="0">
                <a:solidFill>
                  <a:schemeClr val="accent1"/>
                </a:solidFill>
              </a:rPr>
              <a:t> a </a:t>
            </a:r>
            <a:r>
              <a:rPr lang="sl-SI" sz="1600" dirty="0" err="1" smtClean="0">
                <a:solidFill>
                  <a:schemeClr val="accent1"/>
                </a:solidFill>
              </a:rPr>
              <a:t>value</a:t>
            </a:r>
            <a:r>
              <a:rPr lang="sl-SI" sz="1600" dirty="0" smtClean="0">
                <a:solidFill>
                  <a:schemeClr val="accent1"/>
                </a:solidFill>
              </a:rPr>
              <a:t>)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52442" y="5215652"/>
            <a:ext cx="3007758" cy="830997"/>
          </a:xfrm>
          <a:prstGeom prst="callout1">
            <a:avLst>
              <a:gd name="adj1" fmla="val 16691"/>
              <a:gd name="adj2" fmla="val -1404"/>
              <a:gd name="adj3" fmla="val 32127"/>
              <a:gd name="adj4" fmla="val -52347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err="1" smtClean="0">
                <a:solidFill>
                  <a:schemeClr val="accent1"/>
                </a:solidFill>
              </a:rPr>
              <a:t>Difference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between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two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percents</a:t>
            </a:r>
            <a:r>
              <a:rPr lang="sl-SI" sz="1600" dirty="0" smtClean="0">
                <a:solidFill>
                  <a:schemeClr val="accent1"/>
                </a:solidFill>
              </a:rPr>
              <a:t> (</a:t>
            </a:r>
            <a:r>
              <a:rPr lang="sl-SI" sz="1600" dirty="0" err="1" smtClean="0">
                <a:solidFill>
                  <a:schemeClr val="accent1"/>
                </a:solidFill>
              </a:rPr>
              <a:t>of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any</a:t>
            </a:r>
            <a:r>
              <a:rPr lang="sl-SI" sz="1600" dirty="0" smtClean="0">
                <a:solidFill>
                  <a:schemeClr val="accent1"/>
                </a:solidFill>
              </a:rPr>
              <a:t> </a:t>
            </a:r>
            <a:r>
              <a:rPr lang="sl-SI" sz="1600" dirty="0" err="1" smtClean="0">
                <a:solidFill>
                  <a:schemeClr val="accent1"/>
                </a:solidFill>
              </a:rPr>
              <a:t>type</a:t>
            </a:r>
            <a:r>
              <a:rPr lang="sl-SI" sz="1600" dirty="0" smtClean="0">
                <a:solidFill>
                  <a:schemeClr val="accent1"/>
                </a:solidFill>
              </a:rPr>
              <a:t>: variance, </a:t>
            </a:r>
            <a:r>
              <a:rPr lang="sl-SI" sz="1600" dirty="0" err="1" smtClean="0">
                <a:solidFill>
                  <a:schemeClr val="accent1"/>
                </a:solidFill>
              </a:rPr>
              <a:t>structure</a:t>
            </a:r>
            <a:r>
              <a:rPr lang="sl-SI" sz="1600" dirty="0" smtClean="0">
                <a:solidFill>
                  <a:schemeClr val="accent1"/>
                </a:solidFill>
              </a:rPr>
              <a:t>, ratio!)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3" name="Rechteck 851"/>
          <p:cNvSpPr>
            <a:spLocks noChangeAspect="1"/>
          </p:cNvSpPr>
          <p:nvPr/>
        </p:nvSpPr>
        <p:spPr>
          <a:xfrm>
            <a:off x="4672661" y="4402051"/>
            <a:ext cx="69151" cy="69151"/>
          </a:xfrm>
          <a:prstGeom prst="rect">
            <a:avLst/>
          </a:prstGeom>
          <a:solidFill>
            <a:schemeClr val="tx1"/>
          </a:solidFill>
          <a:ln w="2921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 anchor="ctr"/>
          <a:lstStyle/>
          <a:p>
            <a:pPr algn="ctr"/>
            <a:endParaRPr lang="de-DE" sz="2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 rot="18900000">
            <a:off x="7043770" y="4418508"/>
            <a:ext cx="75600" cy="57626"/>
            <a:chOff x="3623624" y="1428433"/>
            <a:chExt cx="50400" cy="3841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623624" y="1466850"/>
              <a:ext cx="50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623624" y="1447642"/>
              <a:ext cx="50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623624" y="1428433"/>
              <a:ext cx="50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8762170" y="1055124"/>
            <a:ext cx="807685" cy="4036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762170" y="2400143"/>
            <a:ext cx="807685" cy="4036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52442" y="3519581"/>
            <a:ext cx="807685" cy="4036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762170" y="5180514"/>
            <a:ext cx="992511" cy="4036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845597" y="3519581"/>
            <a:ext cx="821447" cy="4036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7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5" grpId="0" animBg="1"/>
      <p:bldP spid="20" grpId="0" animBg="1"/>
      <p:bldP spid="21" grpId="0" animBg="1"/>
      <p:bldP spid="2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418" y="1215551"/>
            <a:ext cx="9444151" cy="54559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Ideas</a:t>
            </a:r>
            <a:r>
              <a:rPr lang="sl-SI" dirty="0" smtClean="0"/>
              <a:t> on </a:t>
            </a:r>
            <a:r>
              <a:rPr lang="sl-SI" dirty="0" err="1" smtClean="0"/>
              <a:t>differentiating</a:t>
            </a:r>
            <a:r>
              <a:rPr lang="sl-SI" dirty="0" smtClean="0"/>
              <a:t> </a:t>
            </a:r>
            <a:r>
              <a:rPr lang="sl-SI" dirty="0" err="1" smtClean="0"/>
              <a:t>percentage</a:t>
            </a:r>
            <a:r>
              <a:rPr lang="sl-SI" dirty="0" smtClean="0"/>
              <a:t> </a:t>
            </a:r>
            <a:r>
              <a:rPr lang="sl-SI" dirty="0" err="1" smtClean="0"/>
              <a:t>shapes</a:t>
            </a:r>
            <a:r>
              <a:rPr lang="sl-SI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These</a:t>
            </a:r>
            <a:r>
              <a:rPr lang="sl-SI" dirty="0" smtClean="0"/>
              <a:t> 4 </a:t>
            </a:r>
            <a:r>
              <a:rPr lang="sl-SI" dirty="0" err="1" smtClean="0"/>
              <a:t>types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percentages</a:t>
            </a:r>
            <a:r>
              <a:rPr lang="sl-SI" dirty="0" smtClean="0"/>
              <a:t> are </a:t>
            </a:r>
            <a:r>
              <a:rPr lang="sl-SI" dirty="0" err="1" smtClean="0"/>
              <a:t>very</a:t>
            </a:r>
            <a:r>
              <a:rPr lang="sl-SI" dirty="0" smtClean="0"/>
              <a:t> </a:t>
            </a:r>
            <a:r>
              <a:rPr lang="sl-SI" dirty="0" err="1" smtClean="0"/>
              <a:t>different</a:t>
            </a:r>
            <a:r>
              <a:rPr lang="sl-SI" dirty="0" smtClean="0"/>
              <a:t> </a:t>
            </a:r>
            <a:r>
              <a:rPr lang="sl-SI" dirty="0" err="1" smtClean="0"/>
              <a:t>things</a:t>
            </a:r>
            <a:r>
              <a:rPr lang="sl-SI" dirty="0" smtClean="0"/>
              <a:t>,</a:t>
            </a:r>
            <a:br>
              <a:rPr lang="sl-SI" dirty="0" smtClean="0"/>
            </a:br>
            <a:r>
              <a:rPr lang="sl-SI" dirty="0" err="1" smtClean="0"/>
              <a:t>but</a:t>
            </a:r>
            <a:r>
              <a:rPr lang="sl-SI" dirty="0" smtClean="0"/>
              <a:t> </a:t>
            </a:r>
            <a:r>
              <a:rPr lang="sl-SI" dirty="0" err="1" smtClean="0"/>
              <a:t>they</a:t>
            </a:r>
            <a:r>
              <a:rPr lang="sl-SI" dirty="0" smtClean="0"/>
              <a:t> are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about</a:t>
            </a:r>
            <a:r>
              <a:rPr lang="sl-SI" dirty="0" smtClean="0"/>
              <a:t> </a:t>
            </a:r>
            <a:r>
              <a:rPr lang="sl-SI" b="1" dirty="0" err="1" smtClean="0"/>
              <a:t>division</a:t>
            </a:r>
            <a:r>
              <a:rPr lang="sl-SI" dirty="0" smtClean="0"/>
              <a:t> (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two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them</a:t>
            </a:r>
            <a:r>
              <a:rPr lang="sl-SI" dirty="0" smtClean="0"/>
              <a:t> </a:t>
            </a:r>
            <a:r>
              <a:rPr lang="sl-SI" dirty="0" err="1" smtClean="0"/>
              <a:t>also</a:t>
            </a:r>
            <a:r>
              <a:rPr lang="sl-SI" dirty="0" smtClean="0"/>
              <a:t> </a:t>
            </a:r>
            <a:r>
              <a:rPr lang="sl-SI" dirty="0" err="1" smtClean="0"/>
              <a:t>about</a:t>
            </a:r>
            <a:r>
              <a:rPr lang="sl-SI" dirty="0" smtClean="0"/>
              <a:t> </a:t>
            </a:r>
            <a:r>
              <a:rPr lang="sl-SI" b="1" dirty="0" err="1" smtClean="0"/>
              <a:t>subtraction</a:t>
            </a:r>
            <a:r>
              <a:rPr lang="sl-SI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1230" y="1194133"/>
            <a:ext cx="8209370" cy="686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1600" dirty="0" smtClean="0"/>
              <a:t>So how </a:t>
            </a:r>
            <a:r>
              <a:rPr lang="sl-SI" sz="1600" dirty="0" err="1" smtClean="0"/>
              <a:t>does</a:t>
            </a:r>
            <a:r>
              <a:rPr lang="sl-SI" sz="1600" dirty="0" smtClean="0"/>
              <a:t> (A) </a:t>
            </a:r>
            <a:r>
              <a:rPr lang="sl-SI" sz="1600" b="1" dirty="0" err="1" smtClean="0"/>
              <a:t>division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and</a:t>
            </a:r>
            <a:r>
              <a:rPr lang="sl-SI" sz="1600" b="1" dirty="0" smtClean="0"/>
              <a:t> </a:t>
            </a:r>
            <a:r>
              <a:rPr lang="sl-SI" sz="1600" dirty="0" smtClean="0"/>
              <a:t>(B) </a:t>
            </a:r>
            <a:r>
              <a:rPr lang="sl-SI" sz="1600" b="1" dirty="0" err="1" smtClean="0"/>
              <a:t>subtraction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of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shapes</a:t>
            </a:r>
            <a:r>
              <a:rPr lang="sl-SI" sz="1600" b="1" dirty="0" smtClean="0"/>
              <a:t> </a:t>
            </a:r>
            <a:r>
              <a:rPr lang="sl-SI" sz="1600" dirty="0" err="1" smtClean="0"/>
              <a:t>look</a:t>
            </a:r>
            <a:r>
              <a:rPr lang="sl-SI" sz="1600" dirty="0" smtClean="0"/>
              <a:t> like? </a:t>
            </a:r>
            <a:r>
              <a:rPr lang="sl-SI" sz="1600" dirty="0" err="1" smtClean="0"/>
              <a:t>Perhaps</a:t>
            </a:r>
            <a:r>
              <a:rPr lang="sl-SI" sz="1600" dirty="0" smtClean="0"/>
              <a:t> like </a:t>
            </a:r>
            <a:r>
              <a:rPr lang="sl-SI" sz="1600" dirty="0" err="1" smtClean="0"/>
              <a:t>this</a:t>
            </a:r>
            <a:r>
              <a:rPr lang="sl-SI" sz="1600" dirty="0"/>
              <a:t>?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96" y="2498488"/>
            <a:ext cx="2208713" cy="1104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201" y="3464635"/>
            <a:ext cx="985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200" dirty="0" smtClean="0"/>
              <a:t>Net </a:t>
            </a:r>
            <a:r>
              <a:rPr lang="sl-SI" sz="1200" dirty="0" err="1" smtClean="0"/>
              <a:t>Revenue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148945" y="3464635"/>
            <a:ext cx="820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 smtClean="0"/>
              <a:t>COGS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006270" y="3464635"/>
            <a:ext cx="82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 smtClean="0"/>
              <a:t>Gross Profit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54" y="4324436"/>
            <a:ext cx="2005613" cy="11049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4997" y="5303495"/>
            <a:ext cx="536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200" dirty="0" smtClean="0"/>
              <a:t>Gross</a:t>
            </a:r>
          </a:p>
          <a:p>
            <a:pPr algn="ctr"/>
            <a:r>
              <a:rPr lang="sl-SI" sz="1200" dirty="0" smtClean="0"/>
              <a:t>Profit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89351" y="5303495"/>
            <a:ext cx="82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 err="1" smtClean="0"/>
              <a:t>Fixed</a:t>
            </a:r>
            <a:endParaRPr lang="sl-SI" sz="1200" dirty="0" smtClean="0"/>
          </a:p>
          <a:p>
            <a:pPr algn="ctr"/>
            <a:r>
              <a:rPr lang="sl-SI" sz="1200" dirty="0" err="1" smtClean="0"/>
              <a:t>Costs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09384" y="5303495"/>
            <a:ext cx="879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 smtClean="0"/>
              <a:t>Profit/</a:t>
            </a:r>
            <a:r>
              <a:rPr lang="sl-SI" sz="1200" dirty="0" err="1" smtClean="0"/>
              <a:t>Loss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6742" y="1655945"/>
            <a:ext cx="4055316" cy="520205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4017818" y="4324436"/>
            <a:ext cx="0" cy="3029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33455" y="4324436"/>
            <a:ext cx="919018" cy="1117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52473" y="6282397"/>
            <a:ext cx="1099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200" dirty="0"/>
              <a:t>③ </a:t>
            </a:r>
            <a:r>
              <a:rPr lang="sl-SI" sz="1200" dirty="0" smtClean="0"/>
              <a:t>= ① - ② 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663386" y="4256972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200" dirty="0" smtClean="0"/>
              <a:t>①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872764" y="4256972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200" dirty="0" smtClean="0"/>
              <a:t>②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199186" y="4230712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200" dirty="0" smtClean="0"/>
              <a:t>③</a:t>
            </a:r>
            <a:endParaRPr lang="en-US" sz="1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642058" y="1431636"/>
            <a:ext cx="0" cy="52093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5780" y="1565303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dirty="0" smtClean="0"/>
              <a:t>(A)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769355" y="1565302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2400" dirty="0" smtClean="0"/>
              <a:t>(B)</a:t>
            </a:r>
            <a:endParaRPr lang="en-US" sz="24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5"/>
          <a:srcRect l="7118" t="58879" r="4613" b="23353"/>
          <a:stretch/>
        </p:blipFill>
        <p:spPr>
          <a:xfrm>
            <a:off x="8439789" y="1490134"/>
            <a:ext cx="3110410" cy="612000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8619937" y="426832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200" dirty="0" smtClean="0"/>
              <a:t>①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10595836" y="426832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200" dirty="0" smtClean="0"/>
              <a:t>②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0549303" y="5654035"/>
            <a:ext cx="114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1200" dirty="0"/>
              <a:t>③ </a:t>
            </a:r>
            <a:r>
              <a:rPr lang="sl-SI" sz="1200" dirty="0" smtClean="0"/>
              <a:t>= </a:t>
            </a:r>
            <a:r>
              <a:rPr lang="sl-SI" sz="1200" dirty="0"/>
              <a:t>② </a:t>
            </a:r>
            <a:r>
              <a:rPr lang="sl-SI" sz="1200" dirty="0" smtClean="0"/>
              <a:t> / ①</a:t>
            </a:r>
            <a:endParaRPr lang="en-US" sz="12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6966" y="2509931"/>
            <a:ext cx="1604490" cy="185928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994" y="2461166"/>
            <a:ext cx="1604490" cy="181864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18791" y="4876886"/>
            <a:ext cx="1604490" cy="181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3574</TotalTime>
  <Words>1018</Words>
  <Application>Microsoft Office PowerPoint</Application>
  <PresentationFormat>Widescreen</PresentationFormat>
  <Paragraphs>144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On percantages …and a bit more </vt:lpstr>
      <vt:lpstr>Font style for %: bold, italics, regular?</vt:lpstr>
      <vt:lpstr>Rules on writting or omitting the % sign?</vt:lpstr>
      <vt:lpstr>Variance %: shapes are now defined,  only some minor problems left</vt:lpstr>
      <vt:lpstr>Marker shapes, colors and sizes in Variance %</vt:lpstr>
      <vt:lpstr>PowerPoint Presentation</vt:lpstr>
      <vt:lpstr>Percentage types</vt:lpstr>
      <vt:lpstr>Ideas on differentiating percentage shapes…</vt:lpstr>
      <vt:lpstr>These 4 types of percentages are very different things, but they are all about division (and two of them also about subtraction)</vt:lpstr>
      <vt:lpstr>PowerPoint Presentation</vt:lpstr>
      <vt:lpstr>PowerPoint Presentation</vt:lpstr>
      <vt:lpstr>PowerPoint Presentation</vt:lpstr>
    </vt:vector>
  </TitlesOfParts>
  <Company>iStudio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Lapajne</dc:creator>
  <cp:lastModifiedBy>Andrej Lapajne</cp:lastModifiedBy>
  <cp:revision>152</cp:revision>
  <dcterms:created xsi:type="dcterms:W3CDTF">2013-11-12T23:30:32Z</dcterms:created>
  <dcterms:modified xsi:type="dcterms:W3CDTF">2013-12-09T00:20:46Z</dcterms:modified>
</cp:coreProperties>
</file>